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8" r:id="rId6"/>
    <p:sldId id="269" r:id="rId7"/>
    <p:sldId id="270" r:id="rId8"/>
    <p:sldId id="261" r:id="rId9"/>
    <p:sldId id="262" r:id="rId10"/>
    <p:sldId id="271" r:id="rId11"/>
    <p:sldId id="263" r:id="rId12"/>
    <p:sldId id="264" r:id="rId13"/>
    <p:sldId id="272" r:id="rId14"/>
    <p:sldId id="274" r:id="rId15"/>
    <p:sldId id="265" r:id="rId16"/>
    <p:sldId id="266" r:id="rId17"/>
    <p:sldId id="267" r:id="rId18"/>
    <p:sldId id="258" r:id="rId1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83AC4BA-666C-4295-B782-0DFF80D2203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EAF659AE-B6DE-4370-884E-A783B33823B9}">
      <dgm:prSet/>
      <dgm:spPr>
        <a:solidFill>
          <a:srgbClr val="002060"/>
        </a:solidFill>
        <a:scene3d>
          <a:camera prst="isometricOffAxis1Right"/>
          <a:lightRig rig="threePt" dir="t"/>
        </a:scene3d>
      </dgm:spPr>
      <dgm:t>
        <a:bodyPr/>
        <a:lstStyle/>
        <a:p>
          <a:pPr rtl="0"/>
          <a:r>
            <a:rPr lang="es-CO" dirty="0" smtClean="0"/>
            <a:t>Le fue entregado el ejército junto con el continuo sacrificio; y echó por tierra la verdad, e hizo cuanto quiso, y prosperó. </a:t>
          </a:r>
          <a:r>
            <a:rPr lang="es-CO" b="1" u="sng" dirty="0" smtClean="0"/>
            <a:t>Daniel 8:12.</a:t>
          </a:r>
          <a:endParaRPr lang="es-CO" u="sng" dirty="0"/>
        </a:p>
      </dgm:t>
    </dgm:pt>
    <dgm:pt modelId="{AD083544-1C56-4BE0-A245-4E8C04D14228}" type="parTrans" cxnId="{7D7BD309-A502-48B9-9F35-2987E17CB45B}">
      <dgm:prSet/>
      <dgm:spPr/>
      <dgm:t>
        <a:bodyPr/>
        <a:lstStyle/>
        <a:p>
          <a:endParaRPr lang="es-CO"/>
        </a:p>
      </dgm:t>
    </dgm:pt>
    <dgm:pt modelId="{A1419B16-4D9E-4D18-9FA8-CA8AC861092F}" type="sibTrans" cxnId="{7D7BD309-A502-48B9-9F35-2987E17CB45B}">
      <dgm:prSet/>
      <dgm:spPr/>
      <dgm:t>
        <a:bodyPr/>
        <a:lstStyle/>
        <a:p>
          <a:endParaRPr lang="es-CO"/>
        </a:p>
      </dgm:t>
    </dgm:pt>
    <dgm:pt modelId="{324BF338-D48D-4FA1-92A7-419E0767D83F}" type="pres">
      <dgm:prSet presAssocID="{E83AC4BA-666C-4295-B782-0DFF80D22033}" presName="linear" presStyleCnt="0">
        <dgm:presLayoutVars>
          <dgm:animLvl val="lvl"/>
          <dgm:resizeHandles val="exact"/>
        </dgm:presLayoutVars>
      </dgm:prSet>
      <dgm:spPr/>
      <dgm:t>
        <a:bodyPr/>
        <a:lstStyle/>
        <a:p>
          <a:endParaRPr lang="es-CO"/>
        </a:p>
      </dgm:t>
    </dgm:pt>
    <dgm:pt modelId="{1E0AF428-7A97-46B8-BC00-F9255F1F338D}" type="pres">
      <dgm:prSet presAssocID="{EAF659AE-B6DE-4370-884E-A783B33823B9}" presName="parentText" presStyleLbl="node1" presStyleIdx="0" presStyleCnt="1">
        <dgm:presLayoutVars>
          <dgm:chMax val="0"/>
          <dgm:bulletEnabled val="1"/>
        </dgm:presLayoutVars>
      </dgm:prSet>
      <dgm:spPr/>
      <dgm:t>
        <a:bodyPr/>
        <a:lstStyle/>
        <a:p>
          <a:endParaRPr lang="es-CO"/>
        </a:p>
      </dgm:t>
    </dgm:pt>
  </dgm:ptLst>
  <dgm:cxnLst>
    <dgm:cxn modelId="{78B57FE5-2580-44A7-92A3-D36E16B75700}" type="presOf" srcId="{E83AC4BA-666C-4295-B782-0DFF80D22033}" destId="{324BF338-D48D-4FA1-92A7-419E0767D83F}" srcOrd="0" destOrd="0" presId="urn:microsoft.com/office/officeart/2005/8/layout/vList2"/>
    <dgm:cxn modelId="{2034A3B5-7A87-479F-BF0D-22F0B4F76CC5}" type="presOf" srcId="{EAF659AE-B6DE-4370-884E-A783B33823B9}" destId="{1E0AF428-7A97-46B8-BC00-F9255F1F338D}" srcOrd="0" destOrd="0" presId="urn:microsoft.com/office/officeart/2005/8/layout/vList2"/>
    <dgm:cxn modelId="{7D7BD309-A502-48B9-9F35-2987E17CB45B}" srcId="{E83AC4BA-666C-4295-B782-0DFF80D22033}" destId="{EAF659AE-B6DE-4370-884E-A783B33823B9}" srcOrd="0" destOrd="0" parTransId="{AD083544-1C56-4BE0-A245-4E8C04D14228}" sibTransId="{A1419B16-4D9E-4D18-9FA8-CA8AC861092F}"/>
    <dgm:cxn modelId="{8E2E2D28-EABD-4E32-AFE2-23CEA36A7EAA}" type="presParOf" srcId="{324BF338-D48D-4FA1-92A7-419E0767D83F}" destId="{1E0AF428-7A97-46B8-BC00-F9255F1F338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E8470E-1960-4AA7-BA1A-0DB83E7FED5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F0EF618E-93F8-4F4C-8F2E-6C109009C289}">
      <dgm:prSet/>
      <dgm:spPr>
        <a:solidFill>
          <a:srgbClr val="002060"/>
        </a:solidFill>
        <a:scene3d>
          <a:camera prst="isometricOffAxis1Right"/>
          <a:lightRig rig="threePt" dir="t"/>
        </a:scene3d>
      </dgm:spPr>
      <dgm:t>
        <a:bodyPr/>
        <a:lstStyle/>
        <a:p>
          <a:pPr rtl="0"/>
          <a:r>
            <a:rPr lang="es-CO" b="1" dirty="0" smtClean="0"/>
            <a:t>Entre las muchas cosas que fueron cambiadas está: (1), la edad del bautismo (2), la forma de bautizar (3), primero se bauza y después se adoctrina (4), Cristo murió una sola vez, en la misa Cristo es sacrificado diariamente (5), los sacerdotes eran casados,  se implantó el celibato (6), la Biblia fue sustituida por la tradición (7), el cambio de la Ley de Dios (8), muchos cristianos fueros sacrificados. etc. Etc.  Etc.</a:t>
          </a:r>
          <a:endParaRPr lang="es-CO" dirty="0"/>
        </a:p>
      </dgm:t>
    </dgm:pt>
    <dgm:pt modelId="{AB3926D7-5784-4C5C-95F4-4D6468B680F8}" type="parTrans" cxnId="{0ACC7B74-9F78-4EBF-8C06-FC1AB1377E3A}">
      <dgm:prSet/>
      <dgm:spPr/>
      <dgm:t>
        <a:bodyPr/>
        <a:lstStyle/>
        <a:p>
          <a:endParaRPr lang="es-CO"/>
        </a:p>
      </dgm:t>
    </dgm:pt>
    <dgm:pt modelId="{E2C4BA00-30A2-4409-9C80-F3C761668462}" type="sibTrans" cxnId="{0ACC7B74-9F78-4EBF-8C06-FC1AB1377E3A}">
      <dgm:prSet/>
      <dgm:spPr/>
      <dgm:t>
        <a:bodyPr/>
        <a:lstStyle/>
        <a:p>
          <a:endParaRPr lang="es-CO"/>
        </a:p>
      </dgm:t>
    </dgm:pt>
    <dgm:pt modelId="{3219ECE4-D65E-4156-84EE-7D950DFC5A97}" type="pres">
      <dgm:prSet presAssocID="{08E8470E-1960-4AA7-BA1A-0DB83E7FED54}" presName="linear" presStyleCnt="0">
        <dgm:presLayoutVars>
          <dgm:animLvl val="lvl"/>
          <dgm:resizeHandles val="exact"/>
        </dgm:presLayoutVars>
      </dgm:prSet>
      <dgm:spPr/>
      <dgm:t>
        <a:bodyPr/>
        <a:lstStyle/>
        <a:p>
          <a:endParaRPr lang="es-CO"/>
        </a:p>
      </dgm:t>
    </dgm:pt>
    <dgm:pt modelId="{5A1E0320-35C3-49F6-861B-2F1DB13F6C33}" type="pres">
      <dgm:prSet presAssocID="{F0EF618E-93F8-4F4C-8F2E-6C109009C289}" presName="parentText" presStyleLbl="node1" presStyleIdx="0" presStyleCnt="1" custScaleY="104607">
        <dgm:presLayoutVars>
          <dgm:chMax val="0"/>
          <dgm:bulletEnabled val="1"/>
        </dgm:presLayoutVars>
      </dgm:prSet>
      <dgm:spPr/>
      <dgm:t>
        <a:bodyPr/>
        <a:lstStyle/>
        <a:p>
          <a:endParaRPr lang="es-CO"/>
        </a:p>
      </dgm:t>
    </dgm:pt>
  </dgm:ptLst>
  <dgm:cxnLst>
    <dgm:cxn modelId="{A1C74DEF-323E-47DB-BE40-045A163F593C}" type="presOf" srcId="{F0EF618E-93F8-4F4C-8F2E-6C109009C289}" destId="{5A1E0320-35C3-49F6-861B-2F1DB13F6C33}" srcOrd="0" destOrd="0" presId="urn:microsoft.com/office/officeart/2005/8/layout/vList2"/>
    <dgm:cxn modelId="{0ACC7B74-9F78-4EBF-8C06-FC1AB1377E3A}" srcId="{08E8470E-1960-4AA7-BA1A-0DB83E7FED54}" destId="{F0EF618E-93F8-4F4C-8F2E-6C109009C289}" srcOrd="0" destOrd="0" parTransId="{AB3926D7-5784-4C5C-95F4-4D6468B680F8}" sibTransId="{E2C4BA00-30A2-4409-9C80-F3C761668462}"/>
    <dgm:cxn modelId="{D649528E-3F38-413F-BA7B-6B1623E236DE}" type="presOf" srcId="{08E8470E-1960-4AA7-BA1A-0DB83E7FED54}" destId="{3219ECE4-D65E-4156-84EE-7D950DFC5A97}" srcOrd="0" destOrd="0" presId="urn:microsoft.com/office/officeart/2005/8/layout/vList2"/>
    <dgm:cxn modelId="{0876C143-B028-4D50-9A93-4BA52E16147F}" type="presParOf" srcId="{3219ECE4-D65E-4156-84EE-7D950DFC5A97}" destId="{5A1E0320-35C3-49F6-861B-2F1DB13F6C33}" srcOrd="0"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F7705D8-FD5E-4306-83AD-35FA29BBDBB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2EB5F9B4-FD69-4903-88DF-8403C33385F9}">
      <dgm:prSet custT="1"/>
      <dgm:spPr>
        <a:solidFill>
          <a:srgbClr val="FF0000"/>
        </a:solidFill>
        <a:scene3d>
          <a:camera prst="isometricOffAxis1Right"/>
          <a:lightRig rig="threePt" dir="t"/>
        </a:scene3d>
      </dgm:spPr>
      <dgm:t>
        <a:bodyPr/>
        <a:lstStyle/>
        <a:p>
          <a:pPr rtl="0"/>
          <a:r>
            <a:rPr lang="es-CO" sz="2300" b="1" dirty="0" smtClean="0"/>
            <a:t>Acuérdate del día del sábado para santificarlo. 9 Seis días trabajarás y harás toda tu obra, 10 pero el séptimo día será sábado para Jehová tu Dios. No harás en él obra alguna, ni tú, ni tu hijo, ni tu hija, ni tu siervo, ni tu sierva, ni tu animal, ni el forastero que está dentro de tus puertas. </a:t>
          </a:r>
          <a:r>
            <a:rPr lang="es-CO" sz="2800" b="1" u="sng" dirty="0" smtClean="0"/>
            <a:t>Éxodo 20:8-10</a:t>
          </a:r>
          <a:r>
            <a:rPr lang="es-CO" sz="2800" b="1" dirty="0" smtClean="0"/>
            <a:t>. </a:t>
          </a:r>
          <a:endParaRPr lang="es-CO" sz="2800" dirty="0"/>
        </a:p>
      </dgm:t>
    </dgm:pt>
    <dgm:pt modelId="{BF6EC870-B629-4129-8729-A1F075312BC8}" type="parTrans" cxnId="{5FFC50B2-A27C-493F-82E6-56A7F582E649}">
      <dgm:prSet/>
      <dgm:spPr/>
      <dgm:t>
        <a:bodyPr/>
        <a:lstStyle/>
        <a:p>
          <a:endParaRPr lang="es-CO"/>
        </a:p>
      </dgm:t>
    </dgm:pt>
    <dgm:pt modelId="{DE7A18AF-A10F-456F-8228-3CEE23371747}" type="sibTrans" cxnId="{5FFC50B2-A27C-493F-82E6-56A7F582E649}">
      <dgm:prSet/>
      <dgm:spPr/>
      <dgm:t>
        <a:bodyPr/>
        <a:lstStyle/>
        <a:p>
          <a:endParaRPr lang="es-CO"/>
        </a:p>
      </dgm:t>
    </dgm:pt>
    <dgm:pt modelId="{F90823C0-67EE-4C97-89B2-626C006EA74F}" type="pres">
      <dgm:prSet presAssocID="{EF7705D8-FD5E-4306-83AD-35FA29BBDBBA}" presName="linear" presStyleCnt="0">
        <dgm:presLayoutVars>
          <dgm:animLvl val="lvl"/>
          <dgm:resizeHandles val="exact"/>
        </dgm:presLayoutVars>
      </dgm:prSet>
      <dgm:spPr/>
      <dgm:t>
        <a:bodyPr/>
        <a:lstStyle/>
        <a:p>
          <a:endParaRPr lang="es-CO"/>
        </a:p>
      </dgm:t>
    </dgm:pt>
    <dgm:pt modelId="{295724E8-97C1-4B1B-A1A8-51154F546BD7}" type="pres">
      <dgm:prSet presAssocID="{2EB5F9B4-FD69-4903-88DF-8403C33385F9}" presName="parentText" presStyleLbl="node1" presStyleIdx="0" presStyleCnt="1">
        <dgm:presLayoutVars>
          <dgm:chMax val="0"/>
          <dgm:bulletEnabled val="1"/>
        </dgm:presLayoutVars>
      </dgm:prSet>
      <dgm:spPr/>
      <dgm:t>
        <a:bodyPr/>
        <a:lstStyle/>
        <a:p>
          <a:endParaRPr lang="es-CO"/>
        </a:p>
      </dgm:t>
    </dgm:pt>
  </dgm:ptLst>
  <dgm:cxnLst>
    <dgm:cxn modelId="{E94BEFD0-60EF-4C94-B694-A569B4656394}" type="presOf" srcId="{2EB5F9B4-FD69-4903-88DF-8403C33385F9}" destId="{295724E8-97C1-4B1B-A1A8-51154F546BD7}" srcOrd="0" destOrd="0" presId="urn:microsoft.com/office/officeart/2005/8/layout/vList2"/>
    <dgm:cxn modelId="{B0A29676-38FE-4295-81F7-4FC14C339AF1}" type="presOf" srcId="{EF7705D8-FD5E-4306-83AD-35FA29BBDBBA}" destId="{F90823C0-67EE-4C97-89B2-626C006EA74F}" srcOrd="0" destOrd="0" presId="urn:microsoft.com/office/officeart/2005/8/layout/vList2"/>
    <dgm:cxn modelId="{5FFC50B2-A27C-493F-82E6-56A7F582E649}" srcId="{EF7705D8-FD5E-4306-83AD-35FA29BBDBBA}" destId="{2EB5F9B4-FD69-4903-88DF-8403C33385F9}" srcOrd="0" destOrd="0" parTransId="{BF6EC870-B629-4129-8729-A1F075312BC8}" sibTransId="{DE7A18AF-A10F-456F-8228-3CEE23371747}"/>
    <dgm:cxn modelId="{0714C15F-9EAF-46C3-8906-9185C36EC346}" type="presParOf" srcId="{F90823C0-67EE-4C97-89B2-626C006EA74F}" destId="{295724E8-97C1-4B1B-A1A8-51154F546BD7}"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0AF428-7A97-46B8-BC00-F9255F1F338D}">
      <dsp:nvSpPr>
        <dsp:cNvPr id="0" name=""/>
        <dsp:cNvSpPr/>
      </dsp:nvSpPr>
      <dsp:spPr>
        <a:xfrm>
          <a:off x="0" y="170177"/>
          <a:ext cx="5194920" cy="2683979"/>
        </a:xfrm>
        <a:prstGeom prst="roundRect">
          <a:avLst/>
        </a:prstGeom>
        <a:solidFill>
          <a:srgbClr val="002060"/>
        </a:solidFill>
        <a:ln w="25400" cap="flat" cmpd="sng" algn="ctr">
          <a:solidFill>
            <a:schemeClr val="lt1">
              <a:hueOff val="0"/>
              <a:satOff val="0"/>
              <a:lumOff val="0"/>
              <a:alphaOff val="0"/>
            </a:schemeClr>
          </a:solidFill>
          <a:prstDash val="solid"/>
        </a:ln>
        <a:effectLst/>
        <a:scene3d>
          <a:camera prst="isometricOffAxis1Right"/>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l" defTabSz="1377950" rtl="0">
            <a:lnSpc>
              <a:spcPct val="90000"/>
            </a:lnSpc>
            <a:spcBef>
              <a:spcPct val="0"/>
            </a:spcBef>
            <a:spcAft>
              <a:spcPct val="35000"/>
            </a:spcAft>
          </a:pPr>
          <a:r>
            <a:rPr lang="es-CO" sz="3100" kern="1200" dirty="0" smtClean="0"/>
            <a:t>Le fue entregado el ejército junto con el continuo sacrificio; y echó por tierra la verdad, e hizo cuanto quiso, y prosperó. </a:t>
          </a:r>
          <a:r>
            <a:rPr lang="es-CO" sz="3100" b="1" u="sng" kern="1200" dirty="0" smtClean="0"/>
            <a:t>Daniel 8:12.</a:t>
          </a:r>
          <a:endParaRPr lang="es-CO" sz="3100" u="sng" kern="1200" dirty="0"/>
        </a:p>
      </dsp:txBody>
      <dsp:txXfrm>
        <a:off x="131021" y="301198"/>
        <a:ext cx="4932878" cy="24219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1E0320-35C3-49F6-861B-2F1DB13F6C33}">
      <dsp:nvSpPr>
        <dsp:cNvPr id="0" name=""/>
        <dsp:cNvSpPr/>
      </dsp:nvSpPr>
      <dsp:spPr>
        <a:xfrm>
          <a:off x="0" y="156664"/>
          <a:ext cx="5148064" cy="2819869"/>
        </a:xfrm>
        <a:prstGeom prst="roundRect">
          <a:avLst/>
        </a:prstGeom>
        <a:solidFill>
          <a:srgbClr val="002060"/>
        </a:solidFill>
        <a:ln w="25400" cap="flat" cmpd="sng" algn="ctr">
          <a:solidFill>
            <a:schemeClr val="lt1">
              <a:hueOff val="0"/>
              <a:satOff val="0"/>
              <a:lumOff val="0"/>
              <a:alphaOff val="0"/>
            </a:schemeClr>
          </a:solidFill>
          <a:prstDash val="solid"/>
        </a:ln>
        <a:effectLst/>
        <a:scene3d>
          <a:camera prst="isometricOffAxis1Right"/>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s-CO" sz="1800" b="1" kern="1200" dirty="0" smtClean="0"/>
            <a:t>Entre las muchas cosas que fueron cambiadas está: (1), la edad del bautismo (2), la forma de bautizar (3), primero se bauza y después se adoctrina (4), Cristo murió una sola vez, en la misa Cristo es sacrificado diariamente (5), los sacerdotes eran casados,  se implantó el celibato (6), la Biblia fue sustituida por la tradición (7), el cambio de la Ley de Dios (8), muchos cristianos fueros sacrificados. etc. Etc.  Etc.</a:t>
          </a:r>
          <a:endParaRPr lang="es-CO" sz="1800" kern="1200" dirty="0"/>
        </a:p>
      </dsp:txBody>
      <dsp:txXfrm>
        <a:off x="137655" y="294319"/>
        <a:ext cx="4872754" cy="254455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5724E8-97C1-4B1B-A1A8-51154F546BD7}">
      <dsp:nvSpPr>
        <dsp:cNvPr id="0" name=""/>
        <dsp:cNvSpPr/>
      </dsp:nvSpPr>
      <dsp:spPr>
        <a:xfrm>
          <a:off x="0" y="149134"/>
          <a:ext cx="5420875" cy="3118050"/>
        </a:xfrm>
        <a:prstGeom prst="roundRect">
          <a:avLst/>
        </a:prstGeom>
        <a:solidFill>
          <a:srgbClr val="FF0000"/>
        </a:solidFill>
        <a:ln w="25400" cap="flat" cmpd="sng" algn="ctr">
          <a:solidFill>
            <a:schemeClr val="lt1">
              <a:hueOff val="0"/>
              <a:satOff val="0"/>
              <a:lumOff val="0"/>
              <a:alphaOff val="0"/>
            </a:schemeClr>
          </a:solidFill>
          <a:prstDash val="solid"/>
        </a:ln>
        <a:effectLst/>
        <a:scene3d>
          <a:camera prst="isometricOffAxis1Right"/>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b="1" kern="1200" dirty="0" smtClean="0"/>
            <a:t>Acuérdate del día del sábado para santificarlo. 9 Seis días trabajarás y harás toda tu obra, 10 pero el séptimo día será sábado para Jehová tu Dios. No harás en él obra alguna, ni tú, ni tu hijo, ni tu hija, ni tu siervo, ni tu sierva, ni tu animal, ni el forastero que está dentro de tus puertas. </a:t>
          </a:r>
          <a:r>
            <a:rPr lang="es-CO" sz="2800" b="1" u="sng" kern="1200" dirty="0" smtClean="0"/>
            <a:t>Éxodo 20:8-10</a:t>
          </a:r>
          <a:r>
            <a:rPr lang="es-CO" sz="2800" b="1" kern="1200" dirty="0" smtClean="0"/>
            <a:t>. </a:t>
          </a:r>
          <a:endParaRPr lang="es-CO" sz="2800" kern="1200" dirty="0"/>
        </a:p>
      </dsp:txBody>
      <dsp:txXfrm>
        <a:off x="152211" y="301345"/>
        <a:ext cx="5116453" cy="281362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29/10/2015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29/10/2015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29/10/2015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29/10/2015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29/10/2015</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29/10/2015</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29/10/2015</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29/10/2015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29/10/2015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29/10/2015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29/10/2015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29/10/2015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4.png"/><Relationship Id="rId13" Type="http://schemas.microsoft.com/office/2007/relationships/diagramDrawing" Target="../diagrams/drawing2.xml"/><Relationship Id="rId3" Type="http://schemas.openxmlformats.org/officeDocument/2006/relationships/diagramLayout" Target="../diagrams/layout1.xml"/><Relationship Id="rId7" Type="http://schemas.openxmlformats.org/officeDocument/2006/relationships/image" Target="../media/image13.png"/><Relationship Id="rId12" Type="http://schemas.openxmlformats.org/officeDocument/2006/relationships/diagramColors" Target="../diagrams/colors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openxmlformats.org/officeDocument/2006/relationships/diagramQuickStyle" Target="../diagrams/quickStyle2.xml"/><Relationship Id="rId5" Type="http://schemas.openxmlformats.org/officeDocument/2006/relationships/diagramColors" Target="../diagrams/colors1.xml"/><Relationship Id="rId10" Type="http://schemas.openxmlformats.org/officeDocument/2006/relationships/diagramLayout" Target="../diagrams/layout2.xml"/><Relationship Id="rId4" Type="http://schemas.openxmlformats.org/officeDocument/2006/relationships/diagramQuickStyle" Target="../diagrams/quickStyle1.xml"/><Relationship Id="rId9" Type="http://schemas.openxmlformats.org/officeDocument/2006/relationships/diagramData" Target="../diagrams/data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764704"/>
            <a:ext cx="7772400" cy="1470025"/>
          </a:xfrm>
          <a:solidFill>
            <a:schemeClr val="accent4">
              <a:lumMod val="60000"/>
              <a:lumOff val="40000"/>
            </a:schemeClr>
          </a:solidFill>
          <a:scene3d>
            <a:camera prst="orthographicFront"/>
            <a:lightRig rig="threePt" dir="t"/>
          </a:scene3d>
          <a:sp3d>
            <a:bevelT/>
          </a:sp3d>
        </p:spPr>
        <p:txBody>
          <a:bodyPr/>
          <a:lstStyle/>
          <a:p>
            <a:r>
              <a:rPr lang="es-CO" dirty="0" smtClean="0">
                <a:latin typeface="Algerian" pitchFamily="82" charset="0"/>
              </a:rPr>
              <a:t>SELLADOS O MARCADOS</a:t>
            </a:r>
            <a:endParaRPr lang="es-CO" dirty="0">
              <a:latin typeface="Algerian" pitchFamily="82"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9" y="2505075"/>
            <a:ext cx="5976664" cy="3444206"/>
          </a:xfrm>
          <a:prstGeom prst="rect">
            <a:avLst/>
          </a:prstGeom>
          <a:noFill/>
          <a:ln>
            <a:noFill/>
          </a:ln>
          <a:effectLst/>
          <a:scene3d>
            <a:camera prst="orthographicFront"/>
            <a:lightRig rig="threePt" dir="t"/>
          </a:scene3d>
          <a:sp3d>
            <a:bevelT w="139700" h="139700" prst="divo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Intercalar"/>
          <p:cNvSpPr/>
          <p:nvPr/>
        </p:nvSpPr>
        <p:spPr>
          <a:xfrm rot="5400000">
            <a:off x="4513086" y="3467728"/>
            <a:ext cx="457200" cy="5955995"/>
          </a:xfrm>
          <a:prstGeom prst="flowChartCol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3235711311"/>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pic>
        <p:nvPicPr>
          <p:cNvPr id="1026" name="Picture 2" descr="http://image.slidesharecdn.com/selladosomarcados-100101192454-phpapp02/95/slide-1-728.jpg?126239556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1124744"/>
            <a:ext cx="6408712" cy="4752528"/>
          </a:xfrm>
          <a:prstGeom prst="rect">
            <a:avLst/>
          </a:prstGeom>
          <a:noFill/>
          <a:scene3d>
            <a:camera prst="orthographicFront"/>
            <a:lightRig rig="threePt" dir="t"/>
          </a:scene3d>
          <a:sp3d>
            <a:bevelT prst="slope"/>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0" y="486587"/>
            <a:ext cx="2467262" cy="5786199"/>
          </a:xfrm>
          <a:prstGeom prst="rect">
            <a:avLst/>
          </a:prstGeom>
          <a:solidFill>
            <a:schemeClr val="accent1">
              <a:lumMod val="20000"/>
              <a:lumOff val="80000"/>
            </a:schemeClr>
          </a:solidFill>
        </p:spPr>
        <p:txBody>
          <a:bodyPr wrap="square">
            <a:spAutoFit/>
          </a:bodyPr>
          <a:lstStyle/>
          <a:p>
            <a:pPr algn="ctr"/>
            <a:r>
              <a:rPr lang="es-CO" sz="3200" b="1" dirty="0">
                <a:solidFill>
                  <a:srgbClr val="FF0000"/>
                </a:solidFill>
              </a:rPr>
              <a:t>SOLO HAY DOS OPSIONES, TU </a:t>
            </a:r>
            <a:r>
              <a:rPr lang="es-CO" sz="3200" b="1" dirty="0" smtClean="0">
                <a:solidFill>
                  <a:srgbClr val="FF0000"/>
                </a:solidFill>
              </a:rPr>
              <a:t>DECIDES CUAL RECIBES: </a:t>
            </a:r>
          </a:p>
          <a:p>
            <a:endParaRPr lang="es-CO" sz="3200" dirty="0" smtClean="0"/>
          </a:p>
          <a:p>
            <a:pPr algn="ctr"/>
            <a:r>
              <a:rPr lang="es-CO" sz="3200" b="1" dirty="0" smtClean="0"/>
              <a:t>EL SELLO DE DIOS O LA MARCA DE LA BESTIA</a:t>
            </a:r>
            <a:endParaRPr lang="es-CO" sz="3200" b="1" dirty="0"/>
          </a:p>
          <a:p>
            <a:endParaRPr lang="es-CO" dirty="0"/>
          </a:p>
        </p:txBody>
      </p:sp>
    </p:spTree>
    <p:extLst>
      <p:ext uri="{BB962C8B-B14F-4D97-AF65-F5344CB8AC3E}">
        <p14:creationId xmlns:p14="http://schemas.microsoft.com/office/powerpoint/2010/main" val="982767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prst="relaxedInset"/>
          </a:sp3d>
        </p:spPr>
        <p:txBody>
          <a:bodyPr/>
          <a:lstStyle/>
          <a:p>
            <a:r>
              <a:rPr lang="es-CO" b="1" dirty="0" smtClean="0"/>
              <a:t>ESTE ES EL TIEMPO DE DECISIÓN</a:t>
            </a:r>
            <a:endParaRPr lang="es-CO"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2045933"/>
            <a:ext cx="4032447" cy="35433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2387" y="2045932"/>
            <a:ext cx="3960440" cy="35433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331640" y="5805264"/>
            <a:ext cx="6456126" cy="707886"/>
          </a:xfrm>
          <a:prstGeom prst="rect">
            <a:avLst/>
          </a:prstGeom>
          <a:solidFill>
            <a:schemeClr val="bg2">
              <a:lumMod val="75000"/>
            </a:schemeClr>
          </a:solidFill>
          <a:scene3d>
            <a:camera prst="orthographicFront"/>
            <a:lightRig rig="threePt" dir="t"/>
          </a:scene3d>
          <a:sp3d>
            <a:bevelT prst="relaxedInset"/>
          </a:sp3d>
        </p:spPr>
        <p:txBody>
          <a:bodyPr wrap="none">
            <a:spAutoFit/>
          </a:bodyPr>
          <a:lstStyle/>
          <a:p>
            <a:r>
              <a:rPr lang="es-CO" sz="4000" b="1" dirty="0"/>
              <a:t>NADIE PUEDE DECIDIR POR TI</a:t>
            </a:r>
          </a:p>
        </p:txBody>
      </p:sp>
    </p:spTree>
    <p:extLst>
      <p:ext uri="{BB962C8B-B14F-4D97-AF65-F5344CB8AC3E}">
        <p14:creationId xmlns:p14="http://schemas.microsoft.com/office/powerpoint/2010/main" val="244185196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barn(inVertical)">
                                      <p:cBhvr>
                                        <p:cTn id="7" dur="500"/>
                                        <p:tgtEl>
                                          <p:spTgt spid="2050"/>
                                        </p:tgtEl>
                                      </p:cBhvr>
                                    </p:animEffect>
                                  </p:childTnLst>
                                </p:cTn>
                              </p:par>
                              <p:par>
                                <p:cTn id="8" presetID="16" presetClass="entr" presetSubtype="21" fill="hold" nodeType="withEffect">
                                  <p:stCondLst>
                                    <p:cond delay="0"/>
                                  </p:stCondLst>
                                  <p:childTnLst>
                                    <p:set>
                                      <p:cBhvr>
                                        <p:cTn id="9" dur="1" fill="hold">
                                          <p:stCondLst>
                                            <p:cond delay="0"/>
                                          </p:stCondLst>
                                        </p:cTn>
                                        <p:tgtEl>
                                          <p:spTgt spid="2051"/>
                                        </p:tgtEl>
                                        <p:attrNameLst>
                                          <p:attrName>style.visibility</p:attrName>
                                        </p:attrNameLst>
                                      </p:cBhvr>
                                      <p:to>
                                        <p:strVal val="visible"/>
                                      </p:to>
                                    </p:set>
                                    <p:animEffect transition="in" filter="barn(inVertical)">
                                      <p:cBhvr>
                                        <p:cTn id="10" dur="500"/>
                                        <p:tgtEl>
                                          <p:spTgt spid="205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a:scene3d>
            <a:camera prst="orthographicFront"/>
            <a:lightRig rig="threePt" dir="t"/>
          </a:scene3d>
          <a:sp3d>
            <a:bevelT w="114300" prst="hardEdge"/>
          </a:sp3d>
        </p:spPr>
        <p:txBody>
          <a:bodyPr/>
          <a:lstStyle/>
          <a:p>
            <a:r>
              <a:rPr lang="es-CO" b="1" dirty="0">
                <a:solidFill>
                  <a:srgbClr val="FFFF00"/>
                </a:solidFill>
              </a:rPr>
              <a:t>SELLADOS O MARCADOS</a:t>
            </a:r>
          </a:p>
        </p:txBody>
      </p:sp>
      <p:sp>
        <p:nvSpPr>
          <p:cNvPr id="3" name="2 Marcador de contenido"/>
          <p:cNvSpPr>
            <a:spLocks noGrp="1"/>
          </p:cNvSpPr>
          <p:nvPr>
            <p:ph idx="1"/>
          </p:nvPr>
        </p:nvSpPr>
        <p:spPr>
          <a:xfrm>
            <a:off x="107504" y="1600200"/>
            <a:ext cx="8856984" cy="5141168"/>
          </a:xfrm>
          <a:solidFill>
            <a:schemeClr val="accent4">
              <a:lumMod val="20000"/>
              <a:lumOff val="80000"/>
            </a:schemeClr>
          </a:solidFill>
        </p:spPr>
        <p:txBody>
          <a:bodyPr>
            <a:normAutofit fontScale="70000" lnSpcReduction="20000"/>
          </a:bodyPr>
          <a:lstStyle/>
          <a:p>
            <a:pPr marL="0" indent="0">
              <a:buNone/>
            </a:pPr>
            <a:r>
              <a:rPr lang="es-CO" b="1" dirty="0" smtClean="0">
                <a:solidFill>
                  <a:srgbClr val="FF0000"/>
                </a:solidFill>
              </a:rPr>
              <a:t>Apocalipsis. 14:11-17,18.</a:t>
            </a:r>
          </a:p>
          <a:p>
            <a:pPr marL="0" indent="0">
              <a:buNone/>
            </a:pPr>
            <a:r>
              <a:rPr lang="es-CO" dirty="0" smtClean="0"/>
              <a:t>«El </a:t>
            </a:r>
            <a:r>
              <a:rPr lang="es-CO" dirty="0"/>
              <a:t>humo de su tormento sube por los siglos de los siglos</a:t>
            </a:r>
            <a:r>
              <a:rPr lang="es-CO" dirty="0" smtClean="0"/>
              <a:t>. </a:t>
            </a:r>
            <a:r>
              <a:rPr lang="es-CO" b="1" dirty="0"/>
              <a:t>No tienen reposo de día ni de noche los que adoran a la bestia y a su imagen, ni nadie que reciba la </a:t>
            </a:r>
            <a:r>
              <a:rPr lang="es-CO" b="1" u="sng" dirty="0" smtClean="0"/>
              <a:t>MARCA</a:t>
            </a:r>
            <a:r>
              <a:rPr lang="es-CO" b="1" dirty="0" smtClean="0"/>
              <a:t> </a:t>
            </a:r>
            <a:r>
              <a:rPr lang="es-CO" b="1" dirty="0"/>
              <a:t>de su nombre</a:t>
            </a:r>
            <a:r>
              <a:rPr lang="es-CO" b="1" dirty="0" smtClean="0"/>
              <a:t>"</a:t>
            </a:r>
            <a:r>
              <a:rPr lang="es-CO" dirty="0" smtClean="0"/>
              <a:t>. </a:t>
            </a:r>
            <a:r>
              <a:rPr lang="es-CO" dirty="0"/>
              <a:t>12 </a:t>
            </a:r>
            <a:r>
              <a:rPr lang="es-CO" b="1" dirty="0"/>
              <a:t>Aquí </a:t>
            </a:r>
            <a:r>
              <a:rPr lang="es-CO" b="1" dirty="0" smtClean="0"/>
              <a:t>está la </a:t>
            </a:r>
            <a:r>
              <a:rPr lang="es-CO" b="1" dirty="0"/>
              <a:t>perseverancia de los santos, los que guardan los mandamientos de Dios y la fe de Jesús</a:t>
            </a:r>
            <a:r>
              <a:rPr lang="es-CO" dirty="0" smtClean="0"/>
              <a:t>. </a:t>
            </a:r>
            <a:r>
              <a:rPr lang="es-CO" dirty="0"/>
              <a:t>13 Y oí una voz que me decía desde el cielo: "Escribe: "Bienaventurados de aquí en adelante los muertos que mueren en el Señor</a:t>
            </a:r>
            <a:r>
              <a:rPr lang="es-CO" dirty="0" smtClean="0"/>
              <a:t>". </a:t>
            </a:r>
            <a:r>
              <a:rPr lang="es-CO" dirty="0"/>
              <a:t>Sí, dice el Espíritu, descansarán de sus trabajos, porque sus obras con ellos siguen". </a:t>
            </a:r>
            <a:endParaRPr lang="es-CO" dirty="0" smtClean="0"/>
          </a:p>
          <a:p>
            <a:pPr marL="0" indent="0">
              <a:buNone/>
            </a:pPr>
            <a:r>
              <a:rPr lang="es-CO" dirty="0" smtClean="0"/>
              <a:t> </a:t>
            </a:r>
            <a:r>
              <a:rPr lang="es-CO" dirty="0"/>
              <a:t>14 Miré, y vi una nube blanca. Sentado sobre la nube, uno semejante al Hijo del hombre</a:t>
            </a:r>
            <a:r>
              <a:rPr lang="es-CO" dirty="0" smtClean="0"/>
              <a:t>, </a:t>
            </a:r>
            <a:r>
              <a:rPr lang="es-CO" dirty="0"/>
              <a:t>que llevaba en la cabeza una corona de oro y en la mano una hoz aguda</a:t>
            </a:r>
            <a:r>
              <a:rPr lang="es-CO" dirty="0" smtClean="0"/>
              <a:t>. </a:t>
            </a:r>
            <a:r>
              <a:rPr lang="es-CO" dirty="0"/>
              <a:t>15 Y otro ángel salió del templo gritando a gran voz al que estaba sentado sobre la nube: "¡Mete tu hoz y siega, porque la hora de segar ha llegado, pues la mies de la tierra está madura</a:t>
            </a:r>
            <a:r>
              <a:rPr lang="es-CO" dirty="0" smtClean="0"/>
              <a:t>!" </a:t>
            </a:r>
            <a:r>
              <a:rPr lang="es-CO" dirty="0"/>
              <a:t>16 El que estaba sentado sobre la nube metió su hoz en la tierra y la tierra fue </a:t>
            </a:r>
            <a:r>
              <a:rPr lang="es-CO" dirty="0" smtClean="0"/>
              <a:t>segada.17 </a:t>
            </a:r>
            <a:r>
              <a:rPr lang="es-CO" dirty="0"/>
              <a:t>Otro ángel salió del templo que está en el cielo, llevando también una hoz aguda</a:t>
            </a:r>
            <a:r>
              <a:rPr lang="es-CO" dirty="0" smtClean="0"/>
              <a:t>. </a:t>
            </a:r>
            <a:r>
              <a:rPr lang="es-CO" dirty="0"/>
              <a:t>18 Y salió del altar otro ángel, que tenía poder sobre el fuego, y llamó a gran voz al que llevaba la hoz aguda, diciendo: "¡Mete tu hoz aguda y vendimia los racimos de la tierra, porque sus uvas están maduras</a:t>
            </a:r>
            <a:r>
              <a:rPr lang="es-CO" dirty="0" smtClean="0"/>
              <a:t>!»</a:t>
            </a:r>
            <a:endParaRPr lang="es-CO" dirty="0"/>
          </a:p>
        </p:txBody>
      </p:sp>
    </p:spTree>
    <p:extLst>
      <p:ext uri="{BB962C8B-B14F-4D97-AF65-F5344CB8AC3E}">
        <p14:creationId xmlns:p14="http://schemas.microsoft.com/office/powerpoint/2010/main" val="3203719628"/>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712968" cy="6336704"/>
          </a:xfrm>
          <a:scene3d>
            <a:camera prst="isometricOffAxis1Right"/>
            <a:lightRig rig="threePt" dir="t"/>
          </a:scene3d>
        </p:spPr>
        <p:txBody>
          <a:bodyPr>
            <a:normAutofit fontScale="85000" lnSpcReduction="20000"/>
          </a:bodyPr>
          <a:lstStyle/>
          <a:p>
            <a:pPr marL="0" indent="0">
              <a:buNone/>
            </a:pPr>
            <a:r>
              <a:rPr lang="es-CO" dirty="0" smtClean="0"/>
              <a:t> </a:t>
            </a:r>
            <a:r>
              <a:rPr lang="es-CO" dirty="0"/>
              <a:t>En él (</a:t>
            </a:r>
            <a:r>
              <a:rPr lang="es-CO" dirty="0" smtClean="0"/>
              <a:t>en Cristo) también </a:t>
            </a:r>
            <a:r>
              <a:rPr lang="es-CO" dirty="0"/>
              <a:t>vosotros, habiendo oído la palabra de verdad, el evangelio de vuestra salvación, y habiendo creído en él, fuisteis </a:t>
            </a:r>
            <a:r>
              <a:rPr lang="es-CO" b="1" u="sng" dirty="0" smtClean="0"/>
              <a:t>SELLADOS</a:t>
            </a:r>
            <a:r>
              <a:rPr lang="es-CO" dirty="0" smtClean="0"/>
              <a:t> </a:t>
            </a:r>
            <a:r>
              <a:rPr lang="es-CO" dirty="0"/>
              <a:t>con el Espíritu Santo de la promesa, </a:t>
            </a:r>
            <a:r>
              <a:rPr lang="es-CO" dirty="0">
                <a:solidFill>
                  <a:srgbClr val="FF0000"/>
                </a:solidFill>
              </a:rPr>
              <a:t>Efesios </a:t>
            </a:r>
            <a:r>
              <a:rPr lang="es-CO" dirty="0" smtClean="0">
                <a:solidFill>
                  <a:srgbClr val="FF0000"/>
                </a:solidFill>
              </a:rPr>
              <a:t>1:13</a:t>
            </a:r>
            <a:r>
              <a:rPr lang="es-CO" dirty="0" smtClean="0"/>
              <a:t>. </a:t>
            </a:r>
          </a:p>
          <a:p>
            <a:pPr marL="400050" lvl="1" indent="0">
              <a:buNone/>
            </a:pPr>
            <a:endParaRPr lang="es-CO" b="1" dirty="0" smtClean="0"/>
          </a:p>
          <a:p>
            <a:pPr marL="400050" lvl="1" indent="0">
              <a:buNone/>
            </a:pPr>
            <a:r>
              <a:rPr lang="es-CO" b="1" dirty="0" smtClean="0"/>
              <a:t>QUIEN </a:t>
            </a:r>
            <a:r>
              <a:rPr lang="es-CO" b="1" dirty="0"/>
              <a:t>ESCRIBIO LA LEY DE DIOS</a:t>
            </a:r>
            <a:r>
              <a:rPr lang="es-CO" b="1" dirty="0" smtClean="0"/>
              <a:t>?</a:t>
            </a:r>
          </a:p>
          <a:p>
            <a:pPr marL="400050" lvl="1" indent="0">
              <a:buNone/>
            </a:pPr>
            <a:r>
              <a:rPr lang="es-CO" b="1" dirty="0" smtClean="0"/>
              <a:t>Dios.</a:t>
            </a:r>
          </a:p>
          <a:p>
            <a:pPr marL="400050" lvl="1" indent="0">
              <a:buNone/>
            </a:pPr>
            <a:r>
              <a:rPr lang="es-CO" b="1" dirty="0" smtClean="0"/>
              <a:t>CON </a:t>
            </a:r>
            <a:r>
              <a:rPr lang="es-CO" b="1" dirty="0"/>
              <a:t>QUE LA ESCRIBIO? </a:t>
            </a:r>
            <a:endParaRPr lang="es-CO" b="1" dirty="0" smtClean="0"/>
          </a:p>
          <a:p>
            <a:pPr marL="400050" lvl="1" indent="0">
              <a:buNone/>
            </a:pPr>
            <a:r>
              <a:rPr lang="es-CO" dirty="0" smtClean="0"/>
              <a:t>Con </a:t>
            </a:r>
            <a:r>
              <a:rPr lang="es-CO" dirty="0"/>
              <a:t>su </a:t>
            </a:r>
            <a:r>
              <a:rPr lang="es-CO" dirty="0" smtClean="0"/>
              <a:t>dedo. </a:t>
            </a:r>
            <a:endParaRPr lang="es-CO" dirty="0" smtClean="0"/>
          </a:p>
          <a:p>
            <a:pPr marL="400050" lvl="1" indent="0">
              <a:buNone/>
            </a:pPr>
            <a:r>
              <a:rPr lang="es-CO" b="1" dirty="0" smtClean="0"/>
              <a:t>QUIEN </a:t>
            </a:r>
            <a:r>
              <a:rPr lang="es-CO" b="1" dirty="0"/>
              <a:t>ES EL DEDO DE DIOS? </a:t>
            </a:r>
            <a:endParaRPr lang="es-CO" b="1" dirty="0" smtClean="0"/>
          </a:p>
          <a:p>
            <a:pPr marL="400050" lvl="1" indent="0">
              <a:buNone/>
            </a:pPr>
            <a:r>
              <a:rPr lang="es-CO" dirty="0" smtClean="0"/>
              <a:t>Mas </a:t>
            </a:r>
            <a:r>
              <a:rPr lang="es-CO" dirty="0"/>
              <a:t>si por el </a:t>
            </a:r>
            <a:r>
              <a:rPr lang="es-CO" b="1" u="sng" dirty="0" smtClean="0"/>
              <a:t>DEDO DE DIOS </a:t>
            </a:r>
            <a:r>
              <a:rPr lang="es-CO" dirty="0" smtClean="0"/>
              <a:t>echo </a:t>
            </a:r>
            <a:r>
              <a:rPr lang="es-CO" dirty="0"/>
              <a:t>yo fuera los demonios, ciertamente el reino de Dios ha llegado a vosotros. </a:t>
            </a:r>
            <a:r>
              <a:rPr lang="es-CO" dirty="0">
                <a:solidFill>
                  <a:srgbClr val="FF0000"/>
                </a:solidFill>
              </a:rPr>
              <a:t>Lucas </a:t>
            </a:r>
            <a:r>
              <a:rPr lang="es-CO" dirty="0" smtClean="0">
                <a:solidFill>
                  <a:srgbClr val="FF0000"/>
                </a:solidFill>
              </a:rPr>
              <a:t>11:20. </a:t>
            </a:r>
            <a:r>
              <a:rPr lang="es-CO" dirty="0"/>
              <a:t>Pero si yo por el </a:t>
            </a:r>
            <a:r>
              <a:rPr lang="es-CO" b="1" u="sng" dirty="0" smtClean="0"/>
              <a:t>ESPÍRITU DE DIOS </a:t>
            </a:r>
            <a:r>
              <a:rPr lang="es-CO" dirty="0" smtClean="0"/>
              <a:t>echo </a:t>
            </a:r>
            <a:r>
              <a:rPr lang="es-CO" dirty="0"/>
              <a:t>fuera los demonios, ciertamente ha llegado a vosotros el reino de Dios. </a:t>
            </a:r>
            <a:r>
              <a:rPr lang="es-CO" dirty="0">
                <a:solidFill>
                  <a:srgbClr val="FF0000"/>
                </a:solidFill>
              </a:rPr>
              <a:t>Mateo </a:t>
            </a:r>
            <a:r>
              <a:rPr lang="es-CO" dirty="0" smtClean="0">
                <a:solidFill>
                  <a:srgbClr val="FF0000"/>
                </a:solidFill>
              </a:rPr>
              <a:t>12:28.</a:t>
            </a:r>
            <a:endParaRPr lang="es-CO" dirty="0">
              <a:solidFill>
                <a:srgbClr val="FF0000"/>
              </a:solidFill>
            </a:endParaRPr>
          </a:p>
          <a:p>
            <a:pPr marL="0" indent="0">
              <a:buNone/>
            </a:pPr>
            <a:r>
              <a:rPr lang="es-CO" dirty="0" smtClean="0"/>
              <a:t>Y </a:t>
            </a:r>
            <a:r>
              <a:rPr lang="es-CO" dirty="0"/>
              <a:t>no contristéis al Espíritu Santo de Dios, con el cual fuisteis </a:t>
            </a:r>
            <a:r>
              <a:rPr lang="es-CO" b="1" u="sng" dirty="0"/>
              <a:t>sellados</a:t>
            </a:r>
            <a:r>
              <a:rPr lang="es-CO" dirty="0"/>
              <a:t> para el día de la redención. </a:t>
            </a:r>
            <a:r>
              <a:rPr lang="es-CO" dirty="0">
                <a:solidFill>
                  <a:srgbClr val="FF0000"/>
                </a:solidFill>
              </a:rPr>
              <a:t>Efesios </a:t>
            </a:r>
            <a:r>
              <a:rPr lang="es-CO" dirty="0" smtClean="0">
                <a:solidFill>
                  <a:srgbClr val="FF0000"/>
                </a:solidFill>
              </a:rPr>
              <a:t>4:30. </a:t>
            </a:r>
            <a:r>
              <a:rPr lang="es-CO" dirty="0" smtClean="0"/>
              <a:t>El Espíritu Santo es el que </a:t>
            </a:r>
            <a:r>
              <a:rPr lang="es-CO" dirty="0"/>
              <a:t>s</a:t>
            </a:r>
            <a:r>
              <a:rPr lang="es-CO" dirty="0" smtClean="0"/>
              <a:t>ella a los santos en sus frentes.</a:t>
            </a:r>
            <a:endParaRPr lang="es-CO"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74645" y="1556792"/>
            <a:ext cx="2952328" cy="2016224"/>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63177791"/>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wipe(down)">
                                      <p:cBhvr>
                                        <p:cTn id="7" dur="500"/>
                                        <p:tgtEl>
                                          <p:spTgt spid="3">
                                            <p:txEl>
                                              <p:pRg st="6" end="6"/>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wipe(down)">
                                      <p:cBhvr>
                                        <p:cTn id="10" dur="500"/>
                                        <p:tgtEl>
                                          <p:spTgt spid="3">
                                            <p:txEl>
                                              <p:pRg st="7" end="7"/>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wipe(down)">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effectLst>
            <a:glow rad="139700">
              <a:schemeClr val="accent5">
                <a:satMod val="175000"/>
                <a:alpha val="40000"/>
              </a:schemeClr>
            </a:glow>
          </a:effectLst>
          <a:scene3d>
            <a:camera prst="isometricOffAxis1Right"/>
            <a:lightRig rig="threePt" dir="t"/>
          </a:scene3d>
          <a:sp3d>
            <a:bevelT w="101600" prst="riblet"/>
          </a:sp3d>
        </p:spPr>
        <p:txBody>
          <a:bodyPr>
            <a:noAutofit/>
          </a:bodyPr>
          <a:lstStyle/>
          <a:p>
            <a:r>
              <a:rPr lang="es-CO" b="1" dirty="0" smtClean="0"/>
              <a:t>No hay tiempo que perder:</a:t>
            </a:r>
            <a:br>
              <a:rPr lang="es-CO" b="1" dirty="0" smtClean="0"/>
            </a:br>
            <a:r>
              <a:rPr lang="es-CO" b="1" dirty="0" smtClean="0"/>
              <a:t> Decídete por el sello de Dios</a:t>
            </a:r>
            <a:endParaRPr lang="es-CO" b="1"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700808"/>
            <a:ext cx="6984776" cy="4752528"/>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623364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0"/>
            <a:ext cx="8291264" cy="2132856"/>
          </a:xfrm>
          <a:solidFill>
            <a:srgbClr val="002060"/>
          </a:solidFill>
          <a:scene3d>
            <a:camera prst="isometricOffAxis2Top"/>
            <a:lightRig rig="threePt" dir="t"/>
          </a:scene3d>
          <a:sp3d>
            <a:bevelT w="165100" prst="coolSlant"/>
          </a:sp3d>
        </p:spPr>
        <p:txBody>
          <a:bodyPr>
            <a:normAutofit fontScale="90000"/>
          </a:bodyPr>
          <a:lstStyle/>
          <a:p>
            <a:r>
              <a:rPr lang="es-CO" b="1" dirty="0" smtClean="0">
                <a:solidFill>
                  <a:schemeClr val="bg1"/>
                </a:solidFill>
              </a:rPr>
              <a:t>Si tu dices ser cristiano, no pisotees la santa Ley de Dios la cual fue escrita por el Espíritu Santo</a:t>
            </a:r>
            <a:endParaRPr lang="es-CO" b="1" dirty="0">
              <a:solidFill>
                <a:schemeClr val="bg1"/>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772816"/>
            <a:ext cx="6912768" cy="4536503"/>
          </a:xfrm>
          <a:prstGeom prst="rect">
            <a:avLst/>
          </a:prstGeom>
          <a:noFill/>
          <a:ln>
            <a:noFill/>
          </a:ln>
          <a:effectLst/>
          <a:scene3d>
            <a:camera prst="isometricOffAxis2Lef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29350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2016224"/>
          </a:xfrm>
          <a:solidFill>
            <a:schemeClr val="bg2">
              <a:lumMod val="75000"/>
            </a:schemeClr>
          </a:solidFill>
          <a:scene3d>
            <a:camera prst="orthographicFront"/>
            <a:lightRig rig="threePt" dir="t"/>
          </a:scene3d>
          <a:sp3d>
            <a:bevelT w="139700" h="139700" prst="divot"/>
          </a:sp3d>
        </p:spPr>
        <p:txBody>
          <a:bodyPr>
            <a:normAutofit lnSpcReduction="10000"/>
          </a:bodyPr>
          <a:lstStyle/>
          <a:p>
            <a:pPr marL="0" indent="0">
              <a:buNone/>
            </a:pPr>
            <a:r>
              <a:rPr lang="es-CO" dirty="0" smtClean="0"/>
              <a:t>Pero </a:t>
            </a:r>
            <a:r>
              <a:rPr lang="es-CO" dirty="0"/>
              <a:t>el fundamento de Dios está firme, teniendo este sello: Conoce el Señor a los que son suyos; y: Apártese de </a:t>
            </a:r>
            <a:r>
              <a:rPr lang="es-CO" dirty="0" smtClean="0"/>
              <a:t>iniquidad todo </a:t>
            </a:r>
            <a:r>
              <a:rPr lang="es-CO" dirty="0"/>
              <a:t>aquel que invoca el nombre de Cristo. </a:t>
            </a:r>
            <a:r>
              <a:rPr lang="es-CO" dirty="0">
                <a:solidFill>
                  <a:srgbClr val="FF0000"/>
                </a:solidFill>
              </a:rPr>
              <a:t>2 Timoteo </a:t>
            </a:r>
            <a:r>
              <a:rPr lang="es-CO" dirty="0" smtClean="0">
                <a:solidFill>
                  <a:srgbClr val="FF0000"/>
                </a:solidFill>
              </a:rPr>
              <a:t>2:19.</a:t>
            </a:r>
            <a:endParaRPr lang="es-CO"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820398"/>
            <a:ext cx="2808312" cy="25528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03847" y="2820398"/>
            <a:ext cx="3060599" cy="2554545"/>
          </a:xfrm>
          <a:prstGeom prst="rect">
            <a:avLst/>
          </a:prstGeom>
          <a:solidFill>
            <a:schemeClr val="tx2">
              <a:lumMod val="20000"/>
              <a:lumOff val="80000"/>
            </a:schemeClr>
          </a:solidFill>
        </p:spPr>
        <p:txBody>
          <a:bodyPr wrap="square">
            <a:spAutoFit/>
          </a:bodyPr>
          <a:lstStyle/>
          <a:p>
            <a:pPr algn="ctr"/>
            <a:r>
              <a:rPr lang="es-CO" sz="2000" b="1" dirty="0"/>
              <a:t>Y se les mandó que no dañasen a la hierba de la tierra, ni a cosa verde alguna, ni a ningún árbol, sino solamente a los hombres que no tuviesen el sello de Dios en sus frentes. </a:t>
            </a:r>
            <a:r>
              <a:rPr lang="es-CO" sz="2000" b="1" u="sng" dirty="0">
                <a:solidFill>
                  <a:srgbClr val="FF0000"/>
                </a:solidFill>
              </a:rPr>
              <a:t>Apocalipsis 9:4.</a:t>
            </a:r>
          </a:p>
        </p:txBody>
      </p:sp>
      <p:sp>
        <p:nvSpPr>
          <p:cNvPr id="5" name="4 Rectángulo"/>
          <p:cNvSpPr/>
          <p:nvPr/>
        </p:nvSpPr>
        <p:spPr>
          <a:xfrm>
            <a:off x="395536" y="5657671"/>
            <a:ext cx="8424936" cy="1200329"/>
          </a:xfrm>
          <a:prstGeom prst="rect">
            <a:avLst/>
          </a:prstGeom>
          <a:solidFill>
            <a:schemeClr val="bg2">
              <a:lumMod val="75000"/>
            </a:schemeClr>
          </a:solidFill>
          <a:scene3d>
            <a:camera prst="orthographicFront"/>
            <a:lightRig rig="threePt" dir="t"/>
          </a:scene3d>
          <a:sp3d>
            <a:bevelT w="139700" h="139700" prst="divot"/>
          </a:sp3d>
        </p:spPr>
        <p:txBody>
          <a:bodyPr wrap="square">
            <a:spAutoFit/>
          </a:bodyPr>
          <a:lstStyle/>
          <a:p>
            <a:pPr algn="ctr"/>
            <a:r>
              <a:rPr lang="es-CO" sz="2400" b="1" dirty="0" smtClean="0"/>
              <a:t>Una de las características de los que reciben el sello de Dios es precisamente su obediencia a la Santa ley de Dios. </a:t>
            </a:r>
          </a:p>
          <a:p>
            <a:pPr algn="ctr"/>
            <a:r>
              <a:rPr lang="es-CO" sz="2400" b="1" dirty="0" smtClean="0"/>
              <a:t>Ver </a:t>
            </a:r>
            <a:r>
              <a:rPr lang="es-CO" sz="2400" b="1" dirty="0" smtClean="0">
                <a:solidFill>
                  <a:srgbClr val="FF0000"/>
                </a:solidFill>
              </a:rPr>
              <a:t>Juan 14:15, Apoc.12.17; 14:12.</a:t>
            </a:r>
            <a:endParaRPr lang="es-CO" sz="2400" b="1" dirty="0">
              <a:solidFill>
                <a:srgbClr val="FF0000"/>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4446" y="2820398"/>
            <a:ext cx="2556026" cy="25528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5705723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randombar(horizontal)">
                                      <p:cBhvr>
                                        <p:cTn id="7" dur="500"/>
                                        <p:tgtEl>
                                          <p:spTgt spid="7170"/>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randombar(horizontal)">
                                      <p:cBhvr>
                                        <p:cTn id="10" dur="500"/>
                                        <p:tgtEl>
                                          <p:spTgt spid="4"/>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par>
                                <p:cTn id="14" presetID="14" presetClass="entr" presetSubtype="10" fill="hold" nodeType="withEffect">
                                  <p:stCondLst>
                                    <p:cond delay="0"/>
                                  </p:stCondLst>
                                  <p:childTnLst>
                                    <p:set>
                                      <p:cBhvr>
                                        <p:cTn id="15" dur="1" fill="hold">
                                          <p:stCondLst>
                                            <p:cond delay="0"/>
                                          </p:stCondLst>
                                        </p:cTn>
                                        <p:tgtEl>
                                          <p:spTgt spid="2050"/>
                                        </p:tgtEl>
                                        <p:attrNameLst>
                                          <p:attrName>style.visibility</p:attrName>
                                        </p:attrNameLst>
                                      </p:cBhvr>
                                      <p:to>
                                        <p:strVal val="visible"/>
                                      </p:to>
                                    </p:set>
                                    <p:animEffect transition="in" filter="randombar(horizontal)">
                                      <p:cBhvr>
                                        <p:cTn id="16"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3096344"/>
          </a:xfrm>
          <a:solidFill>
            <a:schemeClr val="bg2">
              <a:lumMod val="75000"/>
            </a:schemeClr>
          </a:solidFill>
          <a:scene3d>
            <a:camera prst="isometricOffAxis1Right"/>
            <a:lightRig rig="threePt" dir="t"/>
          </a:scene3d>
        </p:spPr>
        <p:txBody>
          <a:bodyPr>
            <a:normAutofit fontScale="92500" lnSpcReduction="10000"/>
          </a:bodyPr>
          <a:lstStyle/>
          <a:p>
            <a:pPr marL="0" indent="0">
              <a:buNone/>
            </a:pPr>
            <a:r>
              <a:rPr lang="es-CO" dirty="0" smtClean="0"/>
              <a:t>Y </a:t>
            </a:r>
            <a:r>
              <a:rPr lang="es-CO" dirty="0"/>
              <a:t>vi tronos, y se sentaron sobre ellos los que recibieron facultad de juzgar; y vi las almas de los decapitados por causa del testimonio de Jesús y por la palabra de Dios, los que no habían adorado a la bestia ni a su imagen, y que no recibieron la marca en sus frentes ni en sus manos; y vivieron y reinaron con Cristo mil años. </a:t>
            </a:r>
            <a:r>
              <a:rPr lang="es-CO" dirty="0">
                <a:solidFill>
                  <a:srgbClr val="FF0000"/>
                </a:solidFill>
              </a:rPr>
              <a:t>Apocalipsis </a:t>
            </a:r>
            <a:r>
              <a:rPr lang="es-CO" dirty="0" smtClean="0">
                <a:solidFill>
                  <a:srgbClr val="FF0000"/>
                </a:solidFill>
              </a:rPr>
              <a:t>20:4.</a:t>
            </a:r>
          </a:p>
          <a:p>
            <a:pPr marL="0" indent="0">
              <a:buNone/>
            </a:pPr>
            <a:endParaRPr lang="es-CO" dirty="0"/>
          </a:p>
        </p:txBody>
      </p:sp>
      <p:sp>
        <p:nvSpPr>
          <p:cNvPr id="4" name="3 Rectángulo"/>
          <p:cNvSpPr/>
          <p:nvPr/>
        </p:nvSpPr>
        <p:spPr>
          <a:xfrm>
            <a:off x="755576" y="4813995"/>
            <a:ext cx="5328592" cy="1384995"/>
          </a:xfrm>
          <a:prstGeom prst="rect">
            <a:avLst/>
          </a:prstGeom>
          <a:solidFill>
            <a:schemeClr val="accent1">
              <a:lumMod val="20000"/>
              <a:lumOff val="80000"/>
            </a:schemeClr>
          </a:solidFill>
          <a:scene3d>
            <a:camera prst="isometricOffAxis1Right"/>
            <a:lightRig rig="threePt" dir="t"/>
          </a:scene3d>
        </p:spPr>
        <p:txBody>
          <a:bodyPr wrap="square">
            <a:spAutoFit/>
          </a:bodyPr>
          <a:lstStyle/>
          <a:p>
            <a:r>
              <a:rPr lang="es-CO" sz="2800" dirty="0"/>
              <a:t>“ Él hablará palabras contra el Altísimo... Intentará cambiar los tiempos y la ley; ...” </a:t>
            </a:r>
            <a:r>
              <a:rPr lang="es-CO" sz="2800" dirty="0">
                <a:solidFill>
                  <a:srgbClr val="FF0000"/>
                </a:solidFill>
              </a:rPr>
              <a:t>(Daniel 7: 25</a:t>
            </a:r>
            <a:r>
              <a:rPr lang="es-CO" sz="2800" dirty="0" smtClean="0">
                <a:solidFill>
                  <a:srgbClr val="FF0000"/>
                </a:solidFill>
              </a:rPr>
              <a:t>).</a:t>
            </a:r>
            <a:endParaRPr lang="es-CO" sz="2800" dirty="0">
              <a:solidFill>
                <a:srgbClr val="FF0000"/>
              </a:solidFill>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5648" y="3890664"/>
            <a:ext cx="2816646" cy="2634679"/>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779560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52400" h="50800" prst="softRound"/>
          </a:sp3d>
        </p:spPr>
        <p:txBody>
          <a:bodyPr>
            <a:noAutofit/>
          </a:bodyPr>
          <a:lstStyle/>
          <a:p>
            <a:r>
              <a:rPr lang="es-CO" sz="3600" b="1" dirty="0" smtClean="0"/>
              <a:t>Tal como estaba predicho en la profecía, así </a:t>
            </a:r>
            <a:r>
              <a:rPr lang="es-CO" sz="3600" b="1" dirty="0" smtClean="0"/>
              <a:t>sucedió 857 años después.</a:t>
            </a:r>
            <a:endParaRPr lang="es-CO" sz="3600" b="1" dirty="0"/>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700809"/>
            <a:ext cx="7200800"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5474489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762872" cy="2952328"/>
          </a:xfrm>
          <a:solidFill>
            <a:schemeClr val="bg2">
              <a:lumMod val="75000"/>
            </a:schemeClr>
          </a:solidFill>
          <a:scene3d>
            <a:camera prst="isometricOffAxis1Right"/>
            <a:lightRig rig="threePt" dir="t"/>
          </a:scene3d>
        </p:spPr>
        <p:txBody>
          <a:bodyPr>
            <a:normAutofit lnSpcReduction="10000"/>
          </a:bodyPr>
          <a:lstStyle/>
          <a:p>
            <a:pPr marL="0" indent="0">
              <a:buNone/>
            </a:pPr>
            <a:r>
              <a:rPr lang="es-CO" dirty="0" smtClean="0"/>
              <a:t>Y </a:t>
            </a:r>
            <a:r>
              <a:rPr lang="es-CO" dirty="0"/>
              <a:t>hacía que a todos, pequeños y grandes, ricos y pobres, libres y esclavos, se les pusiese una marca en la mano derecha, o en la frente; </a:t>
            </a: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04664"/>
            <a:ext cx="3024336" cy="3240360"/>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080120" y="4149080"/>
            <a:ext cx="7092280" cy="2246769"/>
          </a:xfrm>
          <a:prstGeom prst="rect">
            <a:avLst/>
          </a:prstGeom>
          <a:solidFill>
            <a:schemeClr val="bg2">
              <a:lumMod val="75000"/>
            </a:schemeClr>
          </a:solidFill>
          <a:scene3d>
            <a:camera prst="isometricOffAxis1Right"/>
            <a:lightRig rig="threePt" dir="t"/>
          </a:scene3d>
        </p:spPr>
        <p:txBody>
          <a:bodyPr wrap="square">
            <a:spAutoFit/>
          </a:bodyPr>
          <a:lstStyle/>
          <a:p>
            <a:r>
              <a:rPr lang="es-CO" sz="2800" dirty="0"/>
              <a:t>17 y que ninguno pudiese comprar ni vender, sino el que tuviese la marca o el nombre de la bestia, o el número de su nombre. </a:t>
            </a:r>
            <a:r>
              <a:rPr lang="es-CO" sz="2800" b="1" dirty="0">
                <a:solidFill>
                  <a:srgbClr val="FF0000"/>
                </a:solidFill>
              </a:rPr>
              <a:t>Apocalipsis 13:16,17.</a:t>
            </a:r>
          </a:p>
          <a:p>
            <a:endParaRPr lang="es-CO" sz="2800" dirty="0"/>
          </a:p>
        </p:txBody>
      </p:sp>
    </p:spTree>
    <p:extLst>
      <p:ext uri="{BB962C8B-B14F-4D97-AF65-F5344CB8AC3E}">
        <p14:creationId xmlns:p14="http://schemas.microsoft.com/office/powerpoint/2010/main" val="129477162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606983619"/>
              </p:ext>
            </p:extLst>
          </p:nvPr>
        </p:nvGraphicFramePr>
        <p:xfrm>
          <a:off x="457200" y="692697"/>
          <a:ext cx="5194920" cy="30243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52120" y="692696"/>
            <a:ext cx="3085306"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7544" y="3717032"/>
            <a:ext cx="3168352" cy="2880320"/>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5" name="4 Diagrama"/>
          <p:cNvGraphicFramePr/>
          <p:nvPr>
            <p:extLst>
              <p:ext uri="{D42A27DB-BD31-4B8C-83A1-F6EECF244321}">
                <p14:modId xmlns:p14="http://schemas.microsoft.com/office/powerpoint/2010/main" val="3811429124"/>
              </p:ext>
            </p:extLst>
          </p:nvPr>
        </p:nvGraphicFramePr>
        <p:xfrm>
          <a:off x="3851920" y="3573016"/>
          <a:ext cx="5148064" cy="3133198"/>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3802384561"/>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p:cTn id="7" dur="500" fill="hold"/>
                                        <p:tgtEl>
                                          <p:spTgt spid="1028"/>
                                        </p:tgtEl>
                                        <p:attrNameLst>
                                          <p:attrName>ppt_w</p:attrName>
                                        </p:attrNameLst>
                                      </p:cBhvr>
                                      <p:tavLst>
                                        <p:tav tm="0">
                                          <p:val>
                                            <p:fltVal val="0"/>
                                          </p:val>
                                        </p:tav>
                                        <p:tav tm="100000">
                                          <p:val>
                                            <p:strVal val="#ppt_w"/>
                                          </p:val>
                                        </p:tav>
                                      </p:tavLst>
                                    </p:anim>
                                    <p:anim calcmode="lin" valueType="num">
                                      <p:cBhvr>
                                        <p:cTn id="8" dur="500" fill="hold"/>
                                        <p:tgtEl>
                                          <p:spTgt spid="1028"/>
                                        </p:tgtEl>
                                        <p:attrNameLst>
                                          <p:attrName>ppt_h</p:attrName>
                                        </p:attrNameLst>
                                      </p:cBhvr>
                                      <p:tavLst>
                                        <p:tav tm="0">
                                          <p:val>
                                            <p:fltVal val="0"/>
                                          </p:val>
                                        </p:tav>
                                        <p:tav tm="100000">
                                          <p:val>
                                            <p:strVal val="#ppt_h"/>
                                          </p:val>
                                        </p:tav>
                                      </p:tavLst>
                                    </p:anim>
                                    <p:animEffect transition="in" filter="fade">
                                      <p:cBhvr>
                                        <p:cTn id="9" dur="500"/>
                                        <p:tgtEl>
                                          <p:spTgt spid="102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19256" cy="1928739"/>
          </a:xfrm>
          <a:solidFill>
            <a:schemeClr val="bg2">
              <a:lumMod val="90000"/>
            </a:schemeClr>
          </a:solidFill>
        </p:spPr>
        <p:txBody>
          <a:bodyPr>
            <a:normAutofit fontScale="92500" lnSpcReduction="10000"/>
          </a:bodyPr>
          <a:lstStyle/>
          <a:p>
            <a:pPr marL="0" indent="0">
              <a:buNone/>
            </a:pPr>
            <a:r>
              <a:rPr lang="es-CO" dirty="0" smtClean="0">
                <a:solidFill>
                  <a:srgbClr val="FF0000"/>
                </a:solidFill>
              </a:rPr>
              <a:t>Daniel 7:25 </a:t>
            </a:r>
            <a:r>
              <a:rPr lang="es-CO" dirty="0" smtClean="0"/>
              <a:t>dice</a:t>
            </a:r>
            <a:r>
              <a:rPr lang="es-CO" dirty="0"/>
              <a:t>. </a:t>
            </a:r>
            <a:r>
              <a:rPr lang="es-CO" dirty="0" smtClean="0"/>
              <a:t>«….y </a:t>
            </a:r>
            <a:r>
              <a:rPr lang="es-CO" dirty="0"/>
              <a:t>pensará en cambiarlos </a:t>
            </a:r>
            <a:r>
              <a:rPr lang="es-CO" dirty="0" smtClean="0"/>
              <a:t>tiempos,….» </a:t>
            </a:r>
          </a:p>
          <a:p>
            <a:pPr marL="0" indent="0">
              <a:buNone/>
            </a:pPr>
            <a:r>
              <a:rPr lang="es-CO" sz="3600" b="1" dirty="0" smtClean="0"/>
              <a:t>¿Cuál </a:t>
            </a:r>
            <a:r>
              <a:rPr lang="es-CO" sz="3600" b="1" dirty="0"/>
              <a:t>de los Diez Mandamientos tiene que ver con tiempo? </a:t>
            </a: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0152" y="2775368"/>
            <a:ext cx="2956322" cy="3245919"/>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5" name="4 Diagrama"/>
          <p:cNvGraphicFramePr/>
          <p:nvPr>
            <p:extLst>
              <p:ext uri="{D42A27DB-BD31-4B8C-83A1-F6EECF244321}">
                <p14:modId xmlns:p14="http://schemas.microsoft.com/office/powerpoint/2010/main" val="4016021464"/>
              </p:ext>
            </p:extLst>
          </p:nvPr>
        </p:nvGraphicFramePr>
        <p:xfrm>
          <a:off x="519276" y="2788130"/>
          <a:ext cx="5420875" cy="34163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86572362"/>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randombar(horizontal)">
                                      <p:cBhvr>
                                        <p:cTn id="7" dur="500"/>
                                        <p:tgtEl>
                                          <p:spTgt spid="307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horizontal)">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3">
              <a:lumMod val="20000"/>
              <a:lumOff val="80000"/>
            </a:schemeClr>
          </a:solidFill>
        </p:spPr>
        <p:txBody>
          <a:bodyPr>
            <a:normAutofit fontScale="92500" lnSpcReduction="20000"/>
          </a:bodyPr>
          <a:lstStyle/>
          <a:p>
            <a:pPr marL="0" indent="0">
              <a:buNone/>
            </a:pPr>
            <a:r>
              <a:rPr lang="es-CO" b="1" u="sng" dirty="0"/>
              <a:t>¿Cómo sucedió el cambio del día de reposo?</a:t>
            </a:r>
            <a:r>
              <a:rPr lang="es-CO" b="1" dirty="0"/>
              <a:t> </a:t>
            </a:r>
            <a:endParaRPr lang="es-CO" b="1" dirty="0" smtClean="0"/>
          </a:p>
          <a:p>
            <a:pPr marL="0" indent="0">
              <a:buNone/>
            </a:pPr>
            <a:endParaRPr lang="es-CO" sz="2800" dirty="0" smtClean="0"/>
          </a:p>
          <a:p>
            <a:pPr marL="400050" lvl="1" indent="0">
              <a:buNone/>
            </a:pPr>
            <a:r>
              <a:rPr lang="es-CO" dirty="0" smtClean="0"/>
              <a:t>Alrededor </a:t>
            </a:r>
            <a:r>
              <a:rPr lang="es-CO" dirty="0"/>
              <a:t>del </a:t>
            </a:r>
            <a:r>
              <a:rPr lang="es-CO" dirty="0">
                <a:solidFill>
                  <a:srgbClr val="FF0000"/>
                </a:solidFill>
              </a:rPr>
              <a:t>155</a:t>
            </a:r>
            <a:r>
              <a:rPr lang="es-CO" dirty="0"/>
              <a:t> d.C., Justin </a:t>
            </a:r>
            <a:r>
              <a:rPr lang="es-CO" dirty="0" smtClean="0"/>
              <a:t>Mártir </a:t>
            </a:r>
            <a:r>
              <a:rPr lang="es-CO" dirty="0"/>
              <a:t>escribió: “ Y en el día llamado domingo, todo aquel que vive en nuestras ciudades o en el campo se reúnen en un lugar, ... el domingo es el día en que realizamos nuestras asambleas comunes, porque es el </a:t>
            </a:r>
            <a:r>
              <a:rPr lang="es-CO" u="sng" dirty="0" smtClean="0"/>
              <a:t>PRIMER DÍA DE LA SEMANA </a:t>
            </a:r>
            <a:r>
              <a:rPr lang="es-CO" dirty="0" smtClean="0"/>
              <a:t>en </a:t>
            </a:r>
            <a:r>
              <a:rPr lang="es-CO" dirty="0"/>
              <a:t>el cual Dios... hizo el mundo; y </a:t>
            </a:r>
            <a:r>
              <a:rPr lang="es-CO" u="sng" dirty="0"/>
              <a:t>Jesucristo, nuestro Salvador, resucitó de los muertos el mismo día</a:t>
            </a:r>
            <a:r>
              <a:rPr lang="es-CO" dirty="0"/>
              <a:t>.” </a:t>
            </a:r>
            <a:r>
              <a:rPr lang="es-CO" dirty="0">
                <a:solidFill>
                  <a:srgbClr val="FF0000"/>
                </a:solidFill>
              </a:rPr>
              <a:t>(Our Firm Foundation, pág. </a:t>
            </a:r>
            <a:r>
              <a:rPr lang="es-CO" dirty="0" smtClean="0">
                <a:solidFill>
                  <a:srgbClr val="FF0000"/>
                </a:solidFill>
              </a:rPr>
              <a:t>649)</a:t>
            </a:r>
            <a:r>
              <a:rPr lang="es-CO" dirty="0" smtClean="0"/>
              <a:t>.</a:t>
            </a:r>
          </a:p>
          <a:p>
            <a:pPr marL="0" indent="0">
              <a:buNone/>
            </a:pPr>
            <a:r>
              <a:rPr lang="es-CO" sz="2800" dirty="0" smtClean="0"/>
              <a:t> </a:t>
            </a:r>
          </a:p>
          <a:p>
            <a:pPr marL="0" indent="0">
              <a:buNone/>
            </a:pPr>
            <a:r>
              <a:rPr lang="es-CO" sz="2800" b="1" dirty="0" smtClean="0">
                <a:solidFill>
                  <a:srgbClr val="0070C0"/>
                </a:solidFill>
              </a:rPr>
              <a:t>Note que este lamentable cambio se realizó después de la muerte de los apóstoles. El último apóstol que murió fue el apóstol Juan, en el año 100 d. C. </a:t>
            </a:r>
          </a:p>
          <a:p>
            <a:pPr marL="0" indent="0">
              <a:buNone/>
            </a:pPr>
            <a:r>
              <a:rPr lang="es-CO" sz="2800" b="1" dirty="0" smtClean="0">
                <a:solidFill>
                  <a:srgbClr val="0070C0"/>
                </a:solidFill>
              </a:rPr>
              <a:t>Lo hicieron violando la Palabra de Dios: Ver </a:t>
            </a:r>
            <a:r>
              <a:rPr lang="es-CO" sz="3000" b="1" u="sng" dirty="0" smtClean="0">
                <a:solidFill>
                  <a:srgbClr val="0070C0"/>
                </a:solidFill>
              </a:rPr>
              <a:t>(Mat.5:17-20).</a:t>
            </a:r>
            <a:endParaRPr lang="es-CO" sz="2800" b="1" u="sng" dirty="0">
              <a:solidFill>
                <a:srgbClr val="0070C0"/>
              </a:solidFill>
            </a:endParaRPr>
          </a:p>
          <a:p>
            <a:endParaRPr lang="es-CO" dirty="0"/>
          </a:p>
        </p:txBody>
      </p:sp>
    </p:spTree>
    <p:extLst>
      <p:ext uri="{BB962C8B-B14F-4D97-AF65-F5344CB8AC3E}">
        <p14:creationId xmlns:p14="http://schemas.microsoft.com/office/powerpoint/2010/main" val="18229193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heel(1)">
                                      <p:cBhvr>
                                        <p:cTn id="10" dur="2000"/>
                                        <p:tgtEl>
                                          <p:spTgt spid="3">
                                            <p:txEl>
                                              <p:pRg st="3" end="3"/>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heel(1)">
                                      <p:cBhvr>
                                        <p:cTn id="13" dur="2000"/>
                                        <p:tgtEl>
                                          <p:spTgt spid="3">
                                            <p:txEl>
                                              <p:pRg st="4" end="4"/>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wheel(1)">
                                      <p:cBhvr>
                                        <p:cTn id="16"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457200" y="274638"/>
            <a:ext cx="8229600" cy="1354162"/>
          </a:xfrm>
          <a:solidFill>
            <a:schemeClr val="bg2">
              <a:lumMod val="75000"/>
            </a:schemeClr>
          </a:solidFill>
          <a:scene3d>
            <a:camera prst="orthographicFront"/>
            <a:lightRig rig="threePt" dir="t"/>
          </a:scene3d>
          <a:sp3d>
            <a:bevelT w="114300" prst="hardEdge"/>
          </a:sp3d>
        </p:spPr>
        <p:txBody>
          <a:bodyPr>
            <a:normAutofit fontScale="90000"/>
          </a:bodyPr>
          <a:lstStyle/>
          <a:p>
            <a:r>
              <a:rPr lang="es-CO" b="1" dirty="0"/>
              <a:t>¿Cómo sucedió el cambio del día de </a:t>
            </a:r>
            <a:r>
              <a:rPr lang="es-CO" b="1" dirty="0" smtClean="0"/>
              <a:t>reposo? </a:t>
            </a:r>
            <a:endParaRPr lang="es-CO" b="1" dirty="0"/>
          </a:p>
        </p:txBody>
      </p:sp>
      <p:sp>
        <p:nvSpPr>
          <p:cNvPr id="3" name="2 Marcador de contenido"/>
          <p:cNvSpPr>
            <a:spLocks noGrp="1"/>
          </p:cNvSpPr>
          <p:nvPr>
            <p:ph idx="1"/>
          </p:nvPr>
        </p:nvSpPr>
        <p:spPr>
          <a:xfrm>
            <a:off x="457200" y="1988841"/>
            <a:ext cx="4978896" cy="2416840"/>
          </a:xfrm>
          <a:scene3d>
            <a:camera prst="isometricOffAxis1Right"/>
            <a:lightRig rig="threePt" dir="t"/>
          </a:scene3d>
        </p:spPr>
        <p:txBody>
          <a:bodyPr>
            <a:normAutofit/>
          </a:bodyPr>
          <a:lstStyle/>
          <a:p>
            <a:pPr marL="400050" lvl="1" indent="0">
              <a:buNone/>
            </a:pPr>
            <a:r>
              <a:rPr lang="es-CO" b="1" dirty="0" smtClean="0">
                <a:solidFill>
                  <a:srgbClr val="FF0000"/>
                </a:solidFill>
              </a:rPr>
              <a:t>En </a:t>
            </a:r>
            <a:r>
              <a:rPr lang="es-CO" b="1" dirty="0">
                <a:solidFill>
                  <a:srgbClr val="FF0000"/>
                </a:solidFill>
              </a:rPr>
              <a:t>el Concilio de Laodicea, en </a:t>
            </a:r>
            <a:r>
              <a:rPr lang="es-CO" b="1" dirty="0" smtClean="0">
                <a:solidFill>
                  <a:srgbClr val="FF0000"/>
                </a:solidFill>
              </a:rPr>
              <a:t>el año 321 </a:t>
            </a:r>
            <a:r>
              <a:rPr lang="es-CO" b="1" dirty="0">
                <a:solidFill>
                  <a:srgbClr val="FF0000"/>
                </a:solidFill>
              </a:rPr>
              <a:t>d.C., la Iglesia decretó la transferencia de la solemnidad del sábado al domingo. </a:t>
            </a:r>
            <a:r>
              <a:rPr lang="es-CO" b="1" dirty="0" smtClean="0">
                <a:solidFill>
                  <a:srgbClr val="FF0000"/>
                </a:solidFill>
              </a:rPr>
              <a:t>El decreto decía: </a:t>
            </a:r>
            <a:endParaRPr lang="es-CO" b="1"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48297" y="1988840"/>
            <a:ext cx="2889101" cy="2416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39552" y="4797152"/>
            <a:ext cx="7992888" cy="1815882"/>
          </a:xfrm>
          <a:prstGeom prst="rect">
            <a:avLst/>
          </a:prstGeom>
          <a:solidFill>
            <a:schemeClr val="bg2">
              <a:lumMod val="75000"/>
            </a:schemeClr>
          </a:solidFill>
          <a:scene3d>
            <a:camera prst="orthographicFront"/>
            <a:lightRig rig="threePt" dir="t"/>
          </a:scene3d>
          <a:sp3d>
            <a:bevelT w="114300" prst="hardEdge"/>
          </a:sp3d>
        </p:spPr>
        <p:txBody>
          <a:bodyPr wrap="square">
            <a:spAutoFit/>
          </a:bodyPr>
          <a:lstStyle/>
          <a:p>
            <a:r>
              <a:rPr lang="es-CO" sz="2800" dirty="0" smtClean="0"/>
              <a:t>«En </a:t>
            </a:r>
            <a:r>
              <a:rPr lang="es-CO" sz="2800" dirty="0"/>
              <a:t>el </a:t>
            </a:r>
            <a:r>
              <a:rPr lang="es-CO" sz="2800" u="sng" dirty="0" smtClean="0"/>
              <a:t>DÍA VENERABLE DEL SOL</a:t>
            </a:r>
            <a:r>
              <a:rPr lang="es-CO" sz="2800" dirty="0" smtClean="0"/>
              <a:t>, </a:t>
            </a:r>
            <a:r>
              <a:rPr lang="es-CO" sz="2800" dirty="0"/>
              <a:t>que los magistrados y las personas residentes en las ciudades reposen y cierren todas su oficinas...” </a:t>
            </a:r>
            <a:r>
              <a:rPr lang="es-CO" sz="2800" b="1" u="sng" dirty="0"/>
              <a:t>(Philip Schaff, History of </a:t>
            </a:r>
            <a:r>
              <a:rPr lang="es-CO" sz="2800" b="1" u="sng" dirty="0"/>
              <a:t>the</a:t>
            </a:r>
            <a:r>
              <a:rPr lang="es-CO" sz="2800" b="1" u="sng" dirty="0"/>
              <a:t> Christian Church, vol. 3, pág. 1902</a:t>
            </a:r>
            <a:r>
              <a:rPr lang="es-CO" sz="2800" b="1" u="sng" dirty="0" smtClean="0"/>
              <a:t>).</a:t>
            </a:r>
            <a:endParaRPr lang="es-CO" sz="2800" b="1" u="sng" dirty="0"/>
          </a:p>
        </p:txBody>
      </p:sp>
    </p:spTree>
    <p:extLst>
      <p:ext uri="{BB962C8B-B14F-4D97-AF65-F5344CB8AC3E}">
        <p14:creationId xmlns:p14="http://schemas.microsoft.com/office/powerpoint/2010/main" val="2835975609"/>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4098"/>
                                        </p:tgtEl>
                                        <p:attrNameLst>
                                          <p:attrName>style.visibility</p:attrName>
                                        </p:attrNameLst>
                                      </p:cBhvr>
                                      <p:to>
                                        <p:strVal val="visible"/>
                                      </p:to>
                                    </p:set>
                                    <p:anim calcmode="lin" valueType="num">
                                      <p:cBhvr>
                                        <p:cTn id="13" dur="1000" fill="hold"/>
                                        <p:tgtEl>
                                          <p:spTgt spid="4098"/>
                                        </p:tgtEl>
                                        <p:attrNameLst>
                                          <p:attrName>ppt_w</p:attrName>
                                        </p:attrNameLst>
                                      </p:cBhvr>
                                      <p:tavLst>
                                        <p:tav tm="0">
                                          <p:val>
                                            <p:fltVal val="0"/>
                                          </p:val>
                                        </p:tav>
                                        <p:tav tm="100000">
                                          <p:val>
                                            <p:strVal val="#ppt_w"/>
                                          </p:val>
                                        </p:tav>
                                      </p:tavLst>
                                    </p:anim>
                                    <p:anim calcmode="lin" valueType="num">
                                      <p:cBhvr>
                                        <p:cTn id="14" dur="1000" fill="hold"/>
                                        <p:tgtEl>
                                          <p:spTgt spid="4098"/>
                                        </p:tgtEl>
                                        <p:attrNameLst>
                                          <p:attrName>ppt_h</p:attrName>
                                        </p:attrNameLst>
                                      </p:cBhvr>
                                      <p:tavLst>
                                        <p:tav tm="0">
                                          <p:val>
                                            <p:fltVal val="0"/>
                                          </p:val>
                                        </p:tav>
                                        <p:tav tm="100000">
                                          <p:val>
                                            <p:strVal val="#ppt_h"/>
                                          </p:val>
                                        </p:tav>
                                      </p:tavLst>
                                    </p:anim>
                                    <p:anim calcmode="lin" valueType="num">
                                      <p:cBhvr>
                                        <p:cTn id="15" dur="1000" fill="hold"/>
                                        <p:tgtEl>
                                          <p:spTgt spid="4098"/>
                                        </p:tgtEl>
                                        <p:attrNameLst>
                                          <p:attrName>style.rotation</p:attrName>
                                        </p:attrNameLst>
                                      </p:cBhvr>
                                      <p:tavLst>
                                        <p:tav tm="0">
                                          <p:val>
                                            <p:fltVal val="90"/>
                                          </p:val>
                                        </p:tav>
                                        <p:tav tm="100000">
                                          <p:val>
                                            <p:fltVal val="0"/>
                                          </p:val>
                                        </p:tav>
                                      </p:tavLst>
                                    </p:anim>
                                    <p:animEffect transition="in" filter="fade">
                                      <p:cBhvr>
                                        <p:cTn id="16" dur="1000"/>
                                        <p:tgtEl>
                                          <p:spTgt spid="4098"/>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80">
                                          <p:stCondLst>
                                            <p:cond delay="0"/>
                                          </p:stCondLst>
                                        </p:cTn>
                                        <p:tgtEl>
                                          <p:spTgt spid="5"/>
                                        </p:tgtEl>
                                      </p:cBhvr>
                                    </p:animEffect>
                                    <p:anim calcmode="lin" valueType="num">
                                      <p:cBhvr>
                                        <p:cTn id="2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7" dur="26">
                                          <p:stCondLst>
                                            <p:cond delay="650"/>
                                          </p:stCondLst>
                                        </p:cTn>
                                        <p:tgtEl>
                                          <p:spTgt spid="5"/>
                                        </p:tgtEl>
                                      </p:cBhvr>
                                      <p:to x="100000" y="60000"/>
                                    </p:animScale>
                                    <p:animScale>
                                      <p:cBhvr>
                                        <p:cTn id="28" dur="166" decel="50000">
                                          <p:stCondLst>
                                            <p:cond delay="676"/>
                                          </p:stCondLst>
                                        </p:cTn>
                                        <p:tgtEl>
                                          <p:spTgt spid="5"/>
                                        </p:tgtEl>
                                      </p:cBhvr>
                                      <p:to x="100000" y="100000"/>
                                    </p:animScale>
                                    <p:animScale>
                                      <p:cBhvr>
                                        <p:cTn id="29" dur="26">
                                          <p:stCondLst>
                                            <p:cond delay="1312"/>
                                          </p:stCondLst>
                                        </p:cTn>
                                        <p:tgtEl>
                                          <p:spTgt spid="5"/>
                                        </p:tgtEl>
                                      </p:cBhvr>
                                      <p:to x="100000" y="80000"/>
                                    </p:animScale>
                                    <p:animScale>
                                      <p:cBhvr>
                                        <p:cTn id="30" dur="166" decel="50000">
                                          <p:stCondLst>
                                            <p:cond delay="1338"/>
                                          </p:stCondLst>
                                        </p:cTn>
                                        <p:tgtEl>
                                          <p:spTgt spid="5"/>
                                        </p:tgtEl>
                                      </p:cBhvr>
                                      <p:to x="100000" y="100000"/>
                                    </p:animScale>
                                    <p:animScale>
                                      <p:cBhvr>
                                        <p:cTn id="31" dur="26">
                                          <p:stCondLst>
                                            <p:cond delay="1642"/>
                                          </p:stCondLst>
                                        </p:cTn>
                                        <p:tgtEl>
                                          <p:spTgt spid="5"/>
                                        </p:tgtEl>
                                      </p:cBhvr>
                                      <p:to x="100000" y="90000"/>
                                    </p:animScale>
                                    <p:animScale>
                                      <p:cBhvr>
                                        <p:cTn id="32" dur="166" decel="50000">
                                          <p:stCondLst>
                                            <p:cond delay="1668"/>
                                          </p:stCondLst>
                                        </p:cTn>
                                        <p:tgtEl>
                                          <p:spTgt spid="5"/>
                                        </p:tgtEl>
                                      </p:cBhvr>
                                      <p:to x="100000" y="100000"/>
                                    </p:animScale>
                                    <p:animScale>
                                      <p:cBhvr>
                                        <p:cTn id="33" dur="26">
                                          <p:stCondLst>
                                            <p:cond delay="1808"/>
                                          </p:stCondLst>
                                        </p:cTn>
                                        <p:tgtEl>
                                          <p:spTgt spid="5"/>
                                        </p:tgtEl>
                                      </p:cBhvr>
                                      <p:to x="100000" y="95000"/>
                                    </p:animScale>
                                    <p:animScale>
                                      <p:cBhvr>
                                        <p:cTn id="34"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01600" prst="riblet"/>
          </a:sp3d>
        </p:spPr>
        <p:txBody>
          <a:bodyPr/>
          <a:lstStyle/>
          <a:p>
            <a:r>
              <a:rPr lang="es-CO" b="1" dirty="0"/>
              <a:t>La Iglesia reconoce el cambio</a:t>
            </a:r>
          </a:p>
        </p:txBody>
      </p:sp>
      <p:sp>
        <p:nvSpPr>
          <p:cNvPr id="3" name="2 Marcador de contenido"/>
          <p:cNvSpPr>
            <a:spLocks noGrp="1"/>
          </p:cNvSpPr>
          <p:nvPr>
            <p:ph idx="1"/>
          </p:nvPr>
        </p:nvSpPr>
        <p:spPr>
          <a:xfrm>
            <a:off x="457200" y="1600200"/>
            <a:ext cx="5194920" cy="4525963"/>
          </a:xfrm>
          <a:solidFill>
            <a:schemeClr val="accent1">
              <a:lumMod val="20000"/>
              <a:lumOff val="80000"/>
            </a:schemeClr>
          </a:solidFill>
          <a:scene3d>
            <a:camera prst="isometricOffAxis1Right"/>
            <a:lightRig rig="threePt" dir="t"/>
          </a:scene3d>
        </p:spPr>
        <p:txBody>
          <a:bodyPr>
            <a:normAutofit fontScale="92500"/>
          </a:bodyPr>
          <a:lstStyle/>
          <a:p>
            <a:pPr marL="0" indent="0" algn="ctr">
              <a:buNone/>
            </a:pPr>
            <a:r>
              <a:rPr lang="es-CO" dirty="0" smtClean="0"/>
              <a:t>“ </a:t>
            </a:r>
            <a:r>
              <a:rPr lang="es-CO" dirty="0"/>
              <a:t>La Iglesia... tomó el domingo </a:t>
            </a:r>
            <a:r>
              <a:rPr lang="es-CO" dirty="0" smtClean="0"/>
              <a:t>pagano, dedicado al dios Balder, hijo de Odín,  </a:t>
            </a:r>
            <a:r>
              <a:rPr lang="es-CO" dirty="0"/>
              <a:t>y lo convirtió en domingo </a:t>
            </a:r>
            <a:r>
              <a:rPr lang="es-CO" dirty="0" smtClean="0"/>
              <a:t>cristiano, en honor a Jesús,  </a:t>
            </a:r>
            <a:r>
              <a:rPr lang="es-CO" dirty="0"/>
              <a:t>y así el domingo pagano, </a:t>
            </a:r>
            <a:r>
              <a:rPr lang="es-CO" dirty="0" smtClean="0"/>
              <a:t>se </a:t>
            </a:r>
            <a:r>
              <a:rPr lang="es-CO" dirty="0"/>
              <a:t>convirtió en domingo </a:t>
            </a:r>
            <a:r>
              <a:rPr lang="es-CO" dirty="0" smtClean="0"/>
              <a:t>cristiano.”</a:t>
            </a:r>
          </a:p>
          <a:p>
            <a:pPr marL="0" indent="0" algn="ctr">
              <a:buNone/>
            </a:pPr>
            <a:r>
              <a:rPr lang="es-CO" dirty="0" smtClean="0"/>
              <a:t> </a:t>
            </a:r>
            <a:r>
              <a:rPr lang="es-CO" dirty="0"/>
              <a:t>(The Catholic World, vol. 58, n° 338, pág. 809</a:t>
            </a:r>
            <a:r>
              <a:rPr lang="es-CO" dirty="0" smtClean="0"/>
              <a:t>).</a:t>
            </a:r>
            <a:endParaRPr lang="es-CO"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772816"/>
            <a:ext cx="1968996"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4225536"/>
            <a:ext cx="2448271" cy="222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4825978"/>
      </p:ext>
    </p:extLst>
  </p:cSld>
  <p:clrMapOvr>
    <a:masterClrMapping/>
  </p:clrMapOvr>
  <p:transition spd="slow">
    <p:cove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5554960" cy="3024336"/>
          </a:xfrm>
          <a:solidFill>
            <a:schemeClr val="bg2">
              <a:lumMod val="75000"/>
            </a:schemeClr>
          </a:solidFill>
          <a:scene3d>
            <a:camera prst="isometricOffAxis1Right"/>
            <a:lightRig rig="threePt" dir="t"/>
          </a:scene3d>
        </p:spPr>
        <p:txBody>
          <a:bodyPr>
            <a:normAutofit fontScale="92500"/>
          </a:bodyPr>
          <a:lstStyle/>
          <a:p>
            <a:pPr marL="0" indent="0">
              <a:buNone/>
            </a:pPr>
            <a:r>
              <a:rPr lang="es-CO" dirty="0" smtClean="0"/>
              <a:t>Monseñor Segur, prelado francés, quien vivió entre los años 1820-1881,</a:t>
            </a:r>
            <a:r>
              <a:rPr lang="es-CO" dirty="0"/>
              <a:t> </a:t>
            </a:r>
            <a:r>
              <a:rPr lang="es-CO" dirty="0" smtClean="0"/>
              <a:t>declaró </a:t>
            </a:r>
            <a:r>
              <a:rPr lang="es-CO" dirty="0"/>
              <a:t>en su </a:t>
            </a:r>
            <a:r>
              <a:rPr lang="es-CO" dirty="0" smtClean="0"/>
              <a:t>libro:  «fue </a:t>
            </a:r>
            <a:r>
              <a:rPr lang="es-CO" dirty="0"/>
              <a:t>la iglesia católica que transfirió ese reposo al domingo, recordando la resurrección de nuestro Señor</a:t>
            </a:r>
            <a:r>
              <a:rPr lang="es-CO" dirty="0" smtClean="0"/>
              <a:t>…</a:t>
            </a:r>
            <a:endParaRPr lang="es-CO"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9053" y="764704"/>
            <a:ext cx="2127363" cy="2520280"/>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55576" y="4005064"/>
            <a:ext cx="7560840" cy="2246769"/>
          </a:xfrm>
          <a:prstGeom prst="rect">
            <a:avLst/>
          </a:prstGeom>
          <a:solidFill>
            <a:schemeClr val="accent3">
              <a:lumMod val="40000"/>
              <a:lumOff val="60000"/>
            </a:schemeClr>
          </a:solidFill>
        </p:spPr>
        <p:txBody>
          <a:bodyPr wrap="square">
            <a:spAutoFit/>
          </a:bodyPr>
          <a:lstStyle/>
          <a:p>
            <a:r>
              <a:rPr lang="es-CO" sz="2800" dirty="0"/>
              <a:t>por tanto la observancia del domingo por los católicos, es la observancia de los protestantes es un homenaje que ellos tributan, a despecho de si mismos, la autoridad de la iglesia </a:t>
            </a:r>
            <a:r>
              <a:rPr lang="es-CO" sz="2800" dirty="0" smtClean="0"/>
              <a:t>católica». </a:t>
            </a:r>
            <a:r>
              <a:rPr lang="es-CO" sz="2800" u="sng" dirty="0"/>
              <a:t>(plain talk about Protestantism today pagina 225).</a:t>
            </a:r>
          </a:p>
        </p:txBody>
      </p:sp>
    </p:spTree>
    <p:extLst>
      <p:ext uri="{BB962C8B-B14F-4D97-AF65-F5344CB8AC3E}">
        <p14:creationId xmlns:p14="http://schemas.microsoft.com/office/powerpoint/2010/main" val="1374228151"/>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prst="angle"/>
          </a:sp3d>
        </p:spPr>
        <p:txBody>
          <a:bodyPr>
            <a:normAutofit/>
          </a:bodyPr>
          <a:lstStyle/>
          <a:p>
            <a:r>
              <a:rPr lang="es-CO" sz="6000" b="1" dirty="0" smtClean="0"/>
              <a:t>Conclusión</a:t>
            </a:r>
            <a:endParaRPr lang="es-CO" sz="6000" b="1" dirty="0"/>
          </a:p>
        </p:txBody>
      </p:sp>
      <p:sp>
        <p:nvSpPr>
          <p:cNvPr id="3" name="2 Marcador de contenido"/>
          <p:cNvSpPr>
            <a:spLocks noGrp="1"/>
          </p:cNvSpPr>
          <p:nvPr>
            <p:ph idx="1"/>
          </p:nvPr>
        </p:nvSpPr>
        <p:spPr>
          <a:xfrm>
            <a:off x="457200" y="1600200"/>
            <a:ext cx="8229600" cy="4997152"/>
          </a:xfrm>
          <a:solidFill>
            <a:schemeClr val="bg2">
              <a:lumMod val="90000"/>
            </a:schemeClr>
          </a:solidFill>
        </p:spPr>
        <p:txBody>
          <a:bodyPr>
            <a:normAutofit fontScale="85000" lnSpcReduction="20000"/>
          </a:bodyPr>
          <a:lstStyle/>
          <a:p>
            <a:pPr marL="0" indent="0" algn="ctr">
              <a:buNone/>
            </a:pPr>
            <a:r>
              <a:rPr lang="es-CO" sz="4400" dirty="0" smtClean="0"/>
              <a:t>Tu </a:t>
            </a:r>
            <a:r>
              <a:rPr lang="es-CO" sz="4400" dirty="0"/>
              <a:t>puedes ser marcado o sellado, por la obediencia en la </a:t>
            </a:r>
            <a:r>
              <a:rPr lang="es-CO" sz="4400" dirty="0" smtClean="0"/>
              <a:t>adoración </a:t>
            </a:r>
            <a:r>
              <a:rPr lang="es-CO" sz="4400" dirty="0" smtClean="0"/>
              <a:t>a la persona a quien amas. </a:t>
            </a:r>
          </a:p>
          <a:p>
            <a:pPr marL="0" indent="0" algn="ctr">
              <a:buNone/>
            </a:pPr>
            <a:endParaRPr lang="es-CO" sz="4400" dirty="0" smtClean="0"/>
          </a:p>
          <a:p>
            <a:pPr marL="0" indent="0" algn="ctr">
              <a:buNone/>
            </a:pPr>
            <a:r>
              <a:rPr lang="es-CO" sz="4400" dirty="0" smtClean="0"/>
              <a:t>A Cristo en el sábado, o a Balder en el día del sol.</a:t>
            </a:r>
          </a:p>
          <a:p>
            <a:pPr marL="0" indent="0" algn="ctr">
              <a:buNone/>
            </a:pPr>
            <a:endParaRPr lang="es-CO" sz="4400" dirty="0" smtClean="0"/>
          </a:p>
          <a:p>
            <a:pPr marL="0" indent="0" algn="ctr">
              <a:buNone/>
            </a:pPr>
            <a:r>
              <a:rPr lang="es-CO" sz="4400" dirty="0" smtClean="0"/>
              <a:t>Y TU? ESTAS SELLADO O MARCADO?</a:t>
            </a:r>
          </a:p>
          <a:p>
            <a:pPr marL="0" indent="0" algn="ctr">
              <a:buNone/>
            </a:pPr>
            <a:r>
              <a:rPr lang="es-CO" sz="4400" dirty="0" smtClean="0"/>
              <a:t>¿Por cual te decides?</a:t>
            </a:r>
            <a:endParaRPr lang="es-CO" sz="4400" dirty="0"/>
          </a:p>
        </p:txBody>
      </p:sp>
    </p:spTree>
    <p:extLst>
      <p:ext uri="{BB962C8B-B14F-4D97-AF65-F5344CB8AC3E}">
        <p14:creationId xmlns:p14="http://schemas.microsoft.com/office/powerpoint/2010/main" val="369681667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534</TotalTime>
  <Words>1436</Words>
  <Application>Microsoft Office PowerPoint</Application>
  <PresentationFormat>Presentación en pantalla (4:3)</PresentationFormat>
  <Paragraphs>56</Paragraphs>
  <Slides>18</Slides>
  <Notes>0</Notes>
  <HiddenSlides>0</HiddenSlides>
  <MMClips>0</MMClips>
  <ScaleCrop>false</ScaleCrop>
  <HeadingPairs>
    <vt:vector size="4" baseType="variant">
      <vt:variant>
        <vt:lpstr>Tema</vt:lpstr>
      </vt:variant>
      <vt:variant>
        <vt:i4>1</vt:i4>
      </vt:variant>
      <vt:variant>
        <vt:lpstr>Títulos de diapositiva</vt:lpstr>
      </vt:variant>
      <vt:variant>
        <vt:i4>18</vt:i4>
      </vt:variant>
    </vt:vector>
  </HeadingPairs>
  <TitlesOfParts>
    <vt:vector size="19" baseType="lpstr">
      <vt:lpstr>Tema de Office</vt:lpstr>
      <vt:lpstr>SELLADOS O MARCADOS</vt:lpstr>
      <vt:lpstr>Presentación de PowerPoint</vt:lpstr>
      <vt:lpstr>ESTE ES EL TIEMPO DE DECISIÓN</vt:lpstr>
      <vt:lpstr>SELLADOS O MARCADOS</vt:lpstr>
      <vt:lpstr>Presentación de PowerPoint</vt:lpstr>
      <vt:lpstr>No hay tiempo que perder:  Decídete por el sello de Dios</vt:lpstr>
      <vt:lpstr>Si tu dices ser cristiano, no pisotees la santa Ley de Dios la cual fue escrita por el Espíritu Santo</vt:lpstr>
      <vt:lpstr>Presentación de PowerPoint</vt:lpstr>
      <vt:lpstr>Presentación de PowerPoint</vt:lpstr>
      <vt:lpstr>Tal como estaba predicho en la profecía, así sucedió 857 años después.</vt:lpstr>
      <vt:lpstr>Presentación de PowerPoint</vt:lpstr>
      <vt:lpstr>Presentación de PowerPoint</vt:lpstr>
      <vt:lpstr>Presentación de PowerPoint</vt:lpstr>
      <vt:lpstr>Presentación de PowerPoint</vt:lpstr>
      <vt:lpstr>¿Cómo sucedió el cambio del día de reposo? </vt:lpstr>
      <vt:lpstr>La Iglesia reconoce el cambio</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SELLADOS O MARCADOS</dc:title>
  <dc:creator>FAMILIA FIERRO CH</dc:creator>
  <cp:lastModifiedBy>HUMBERTO</cp:lastModifiedBy>
  <cp:revision>67</cp:revision>
  <dcterms:created xsi:type="dcterms:W3CDTF">2013-05-30T12:16:33Z</dcterms:created>
  <dcterms:modified xsi:type="dcterms:W3CDTF">2015-10-29T20:55:30Z</dcterms:modified>
</cp:coreProperties>
</file>